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188" y="288"/>
      </p:cViewPr>
      <p:guideLst>
        <p:guide orient="horz" pos="288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51E18-8EF7-4C2C-AE9F-DEA48759140E}" type="datetimeFigureOut">
              <a:rPr lang="ko-KR" altLang="en-US" smtClean="0"/>
              <a:t>2025-08-13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3A1C0-60A3-4D0A-95B7-58BE081722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6188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53A1C0-60A3-4D0A-95B7-58BE0817220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862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3E3A39"/>
                </a:solidFill>
                <a:latin typeface="에스코어 드림 6 Bold"/>
                <a:cs typeface="에스코어 드림 6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3E3A39"/>
                </a:solidFill>
                <a:latin typeface="에스코어 드림 6 Bold"/>
                <a:cs typeface="에스코어 드림 6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3E3A39"/>
                </a:solidFill>
                <a:latin typeface="에스코어 드림 6 Bold"/>
                <a:cs typeface="에스코어 드림 6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299" y="275232"/>
            <a:ext cx="6904250" cy="42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3E3A39"/>
                </a:solidFill>
                <a:latin typeface="에스코어 드림 6 Bold"/>
                <a:cs typeface="에스코어 드림 6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3999" y="1854003"/>
            <a:ext cx="6534150" cy="3823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7" name="object 23">
            <a:extLst>
              <a:ext uri="{FF2B5EF4-FFF2-40B4-BE49-F238E27FC236}">
                <a16:creationId xmlns:a16="http://schemas.microsoft.com/office/drawing/2014/main" id="{D4EF52F0-572D-9B41-3C3D-BE3844D8CE3F}"/>
              </a:ext>
            </a:extLst>
          </p:cNvPr>
          <p:cNvPicPr/>
          <p:nvPr userDrawn="1"/>
        </p:nvPicPr>
        <p:blipFill>
          <a:blip r:embed="rId7" cstate="print"/>
          <a:stretch>
            <a:fillRect/>
          </a:stretch>
        </p:blipFill>
        <p:spPr>
          <a:xfrm>
            <a:off x="6333301" y="306843"/>
            <a:ext cx="575318" cy="3790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ms.uplus.co.k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8671" y="223345"/>
            <a:ext cx="16446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0" spc="-25" dirty="0">
                <a:latin typeface="KoPub돋움체 Light"/>
                <a:cs typeface="KoPub돋움체 Light"/>
              </a:rPr>
              <a:t>1/6</a:t>
            </a:r>
            <a:endParaRPr sz="700">
              <a:latin typeface="KoPub돋움체 Light"/>
              <a:cs typeface="KoPub돋움체 Ligh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9999" y="6010204"/>
            <a:ext cx="360680" cy="4321810"/>
          </a:xfrm>
          <a:custGeom>
            <a:avLst/>
            <a:gdLst/>
            <a:ahLst/>
            <a:cxnLst/>
            <a:rect l="l" t="t" r="r" b="b"/>
            <a:pathLst>
              <a:path w="360680" h="4321809">
                <a:moveTo>
                  <a:pt x="360197" y="0"/>
                </a:moveTo>
                <a:lnTo>
                  <a:pt x="0" y="0"/>
                </a:lnTo>
                <a:lnTo>
                  <a:pt x="0" y="4141800"/>
                </a:lnTo>
                <a:lnTo>
                  <a:pt x="6430" y="4189648"/>
                </a:lnTo>
                <a:lnTo>
                  <a:pt x="24576" y="4232645"/>
                </a:lnTo>
                <a:lnTo>
                  <a:pt x="52722" y="4269074"/>
                </a:lnTo>
                <a:lnTo>
                  <a:pt x="89152" y="4297220"/>
                </a:lnTo>
                <a:lnTo>
                  <a:pt x="132149" y="4315367"/>
                </a:lnTo>
                <a:lnTo>
                  <a:pt x="179997" y="4321797"/>
                </a:lnTo>
                <a:lnTo>
                  <a:pt x="360197" y="4321797"/>
                </a:lnTo>
                <a:lnTo>
                  <a:pt x="360197" y="0"/>
                </a:lnTo>
                <a:close/>
              </a:path>
            </a:pathLst>
          </a:custGeom>
          <a:solidFill>
            <a:srgbClr val="BE00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672444" y="873099"/>
            <a:ext cx="2560955" cy="207010"/>
          </a:xfrm>
          <a:prstGeom prst="rect">
            <a:avLst/>
          </a:prstGeom>
          <a:solidFill>
            <a:srgbClr val="FFFEEE"/>
          </a:solidFill>
        </p:spPr>
        <p:txBody>
          <a:bodyPr vert="horz" wrap="square" lIns="0" tIns="3810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30"/>
              </a:spcBef>
              <a:tabLst>
                <a:tab pos="961390" algn="l"/>
                <a:tab pos="1424305" algn="l"/>
                <a:tab pos="1874520" algn="l"/>
                <a:tab pos="2414905" algn="l"/>
              </a:tabLst>
            </a:pPr>
            <a:r>
              <a:rPr sz="1100" b="1" spc="-10" dirty="0">
                <a:latin typeface="에스코어 드림 6 Bold"/>
                <a:cs typeface="에스코어 드림 6 Bold"/>
              </a:rPr>
              <a:t>개통희망일</a:t>
            </a:r>
            <a:r>
              <a:rPr sz="1100" b="1" dirty="0">
                <a:latin typeface="에스코어 드림 6 Bold"/>
                <a:cs typeface="에스코어 드림 6 Bold"/>
              </a:rPr>
              <a:t>	</a:t>
            </a:r>
            <a:r>
              <a:rPr sz="1100" b="1" spc="-25" dirty="0">
                <a:latin typeface="에스코어 드림 6 Bold"/>
                <a:cs typeface="에스코어 드림 6 Bold"/>
              </a:rPr>
              <a:t>20</a:t>
            </a:r>
            <a:r>
              <a:rPr sz="1100" b="1" dirty="0">
                <a:latin typeface="에스코어 드림 6 Bold"/>
                <a:cs typeface="에스코어 드림 6 Bold"/>
              </a:rPr>
              <a:t>	</a:t>
            </a:r>
            <a:r>
              <a:rPr sz="1100" b="1" spc="-50" dirty="0">
                <a:latin typeface="에스코어 드림 6 Bold"/>
                <a:cs typeface="에스코어 드림 6 Bold"/>
              </a:rPr>
              <a:t>년</a:t>
            </a:r>
            <a:r>
              <a:rPr sz="1100" b="1" dirty="0">
                <a:latin typeface="에스코어 드림 6 Bold"/>
                <a:cs typeface="에스코어 드림 6 Bold"/>
              </a:rPr>
              <a:t>	</a:t>
            </a:r>
            <a:r>
              <a:rPr sz="1100" b="1" spc="-60" dirty="0">
                <a:latin typeface="에스코어 드림 6 Bold"/>
                <a:cs typeface="에스코어 드림 6 Bold"/>
              </a:rPr>
              <a:t>월</a:t>
            </a:r>
            <a:r>
              <a:rPr sz="1100" b="1" dirty="0">
                <a:latin typeface="에스코어 드림 6 Bold"/>
                <a:cs typeface="에스코어 드림 6 Bold"/>
              </a:rPr>
              <a:t>	</a:t>
            </a:r>
            <a:r>
              <a:rPr sz="1100" b="1" spc="-50" dirty="0">
                <a:latin typeface="에스코어 드림 6 Bold"/>
                <a:cs typeface="에스코어 드림 6 Bold"/>
              </a:rPr>
              <a:t>일</a:t>
            </a:r>
            <a:endParaRPr sz="1100">
              <a:latin typeface="에스코어 드림 6 Bold"/>
              <a:cs typeface="에스코어 드림 6 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21890" y="313342"/>
            <a:ext cx="8229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85" dirty="0">
                <a:latin typeface="에스코어 드림 6 Bold"/>
                <a:cs typeface="에스코어 드림 6 Bold"/>
              </a:rPr>
              <a:t>가입신청서</a:t>
            </a:r>
            <a:endParaRPr sz="1400" dirty="0">
              <a:latin typeface="에스코어 드림 6 Bold"/>
              <a:cs typeface="에스코어 드림 6 Bold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79870" y="1202606"/>
            <a:ext cx="6520180" cy="4653915"/>
          </a:xfrm>
          <a:custGeom>
            <a:avLst/>
            <a:gdLst/>
            <a:ahLst/>
            <a:cxnLst/>
            <a:rect l="l" t="t" r="r" b="b"/>
            <a:pathLst>
              <a:path w="6520180" h="4653915">
                <a:moveTo>
                  <a:pt x="6338798" y="0"/>
                </a:moveTo>
                <a:lnTo>
                  <a:pt x="0" y="0"/>
                </a:lnTo>
                <a:lnTo>
                  <a:pt x="0" y="4653851"/>
                </a:lnTo>
                <a:lnTo>
                  <a:pt x="6520129" y="4653851"/>
                </a:lnTo>
                <a:lnTo>
                  <a:pt x="6520129" y="239763"/>
                </a:lnTo>
                <a:lnTo>
                  <a:pt x="6517295" y="101150"/>
                </a:lnTo>
                <a:lnTo>
                  <a:pt x="6497462" y="29970"/>
                </a:lnTo>
                <a:lnTo>
                  <a:pt x="6443630" y="3746"/>
                </a:lnTo>
                <a:lnTo>
                  <a:pt x="6338798" y="0"/>
                </a:lnTo>
                <a:close/>
              </a:path>
            </a:pathLst>
          </a:custGeom>
          <a:solidFill>
            <a:srgbClr val="FFF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objec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349337"/>
              </p:ext>
            </p:extLst>
          </p:nvPr>
        </p:nvGraphicFramePr>
        <p:xfrm>
          <a:off x="709523" y="1196251"/>
          <a:ext cx="6475726" cy="4642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9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3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55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6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4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47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947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223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9273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000" b="1" spc="-25" dirty="0">
                          <a:latin typeface="에스코어 드림 6 Bold"/>
                          <a:cs typeface="에스코어 드림 6 Bold"/>
                        </a:rPr>
                        <a:t>가입자</a:t>
                      </a:r>
                      <a:endParaRPr sz="10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50" b="1" spc="-25" dirty="0">
                          <a:latin typeface="에스코어 드림 6 Bold"/>
                          <a:cs typeface="에스코어 드림 6 Bold"/>
                        </a:rPr>
                        <a:t>고객명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b="0" spc="-10" dirty="0">
                          <a:latin typeface="KoPub돋움체 Light"/>
                          <a:cs typeface="KoPub돋움체 Light"/>
                        </a:rPr>
                        <a:t>(법인명/대표자이름)</a:t>
                      </a:r>
                      <a:endParaRPr sz="5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2413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800" b="1" spc="-25" dirty="0">
                          <a:latin typeface="에스코어 드림 6 Bold"/>
                          <a:cs typeface="에스코어 드림 6 Bold"/>
                        </a:rPr>
                        <a:t>연락처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7620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5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850" b="1" spc="-10" dirty="0">
                          <a:latin typeface="에스코어 드림 6 Bold"/>
                          <a:cs typeface="에스코어 드림 6 Bold"/>
                        </a:rPr>
                        <a:t>사업자등록번호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6667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00" b="1" spc="-10" dirty="0">
                          <a:latin typeface="에스코어 드림 6 Bold"/>
                          <a:cs typeface="에스코어 드림 6 Bold"/>
                        </a:rPr>
                        <a:t>법인등록번호(생년월일)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7112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6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850" b="1" spc="-25" dirty="0">
                          <a:latin typeface="에스코어 드림 6 Bold"/>
                          <a:cs typeface="에스코어 드림 6 Bold"/>
                        </a:rPr>
                        <a:t>주소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6540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12700">
                      <a:solidFill>
                        <a:srgbClr val="BE006A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2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b="1" spc="-25" dirty="0">
                          <a:latin typeface="에스코어 드림 6 Bold"/>
                          <a:cs typeface="에스코어 드림 6 Bold"/>
                        </a:rPr>
                        <a:t>위임장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444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85090" marR="178435" indent="-4445">
                        <a:lnSpc>
                          <a:spcPct val="104200"/>
                        </a:lnSpc>
                        <a:spcBef>
                          <a:spcPts val="345"/>
                        </a:spcBef>
                      </a:pP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본인은</a:t>
                      </a:r>
                      <a:r>
                        <a:rPr sz="800" b="0" spc="1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아래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신청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대리인에게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서비스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가입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신청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2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및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장비</a:t>
                      </a:r>
                      <a:r>
                        <a:rPr sz="800" b="0" spc="1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구매에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관한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일체의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7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권한을</a:t>
                      </a:r>
                      <a:r>
                        <a:rPr sz="800" b="0" spc="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위임합니다.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43815" marB="0">
                    <a:lnL w="3175">
                      <a:solidFill>
                        <a:srgbClr val="727171"/>
                      </a:solidFill>
                      <a:prstDash val="solid"/>
                    </a:lnL>
                    <a:lnT w="12700" cap="flat" cmpd="sng" algn="ctr">
                      <a:solidFill>
                        <a:srgbClr val="BE00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위임자</a:t>
                      </a:r>
                      <a:endParaRPr sz="1000">
                        <a:latin typeface="에스코어 드림 6 Bold"/>
                        <a:cs typeface="에스코어 드림 6 Bold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(가입자)</a:t>
                      </a:r>
                      <a:endParaRPr sz="9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24130" marB="0">
                    <a:solidFill>
                      <a:srgbClr val="BE00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48260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700" b="0" spc="-20" dirty="0">
                          <a:latin typeface="KoPub돋움체 Light"/>
                          <a:cs typeface="KoPub돋움체 Light"/>
                        </a:rPr>
                        <a:t>서명/인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17983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※</a:t>
                      </a:r>
                      <a:r>
                        <a:rPr sz="500" b="0" spc="-1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법인은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법인인감만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2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허용</a:t>
                      </a:r>
                      <a:endParaRPr sz="500">
                        <a:latin typeface="에스코어 드림 3 Light"/>
                        <a:cs typeface="에스코어 드림 3 Light"/>
                      </a:endParaRPr>
                    </a:p>
                  </a:txBody>
                  <a:tcPr marL="0" marR="0" marT="70485" marB="0">
                    <a:lnR w="12700">
                      <a:solidFill>
                        <a:srgbClr val="BE006A"/>
                      </a:solidFill>
                      <a:prstDash val="solid"/>
                    </a:lnR>
                    <a:lnT w="12700">
                      <a:solidFill>
                        <a:srgbClr val="BE006A"/>
                      </a:solidFill>
                      <a:prstDash val="solid"/>
                    </a:lnT>
                    <a:lnB w="1270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270">
                <a:tc rowSpan="2">
                  <a:txBody>
                    <a:bodyPr/>
                    <a:lstStyle/>
                    <a:p>
                      <a:pPr marL="35560" marR="127000">
                        <a:lnSpc>
                          <a:spcPct val="108300"/>
                        </a:lnSpc>
                        <a:spcBef>
                          <a:spcPts val="620"/>
                        </a:spcBef>
                      </a:pPr>
                      <a:r>
                        <a:rPr sz="1000" b="1" spc="-25" dirty="0">
                          <a:latin typeface="에스코어 드림 6 Bold"/>
                          <a:cs typeface="에스코어 드림 6 Bold"/>
                        </a:rPr>
                        <a:t>관리 </a:t>
                      </a:r>
                      <a:r>
                        <a:rPr sz="1000" b="1" spc="-30" dirty="0">
                          <a:latin typeface="에스코어 드림 6 Bold"/>
                          <a:cs typeface="에스코어 드림 6 Bold"/>
                        </a:rPr>
                        <a:t>담당자</a:t>
                      </a:r>
                      <a:endParaRPr sz="10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7874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850" b="1" spc="-25" dirty="0">
                          <a:latin typeface="에스코어 드림 6 Bold"/>
                          <a:cs typeface="에스코어 드림 6 Bold"/>
                        </a:rPr>
                        <a:t>이름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5334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b="1" spc="-10" dirty="0">
                          <a:latin typeface="에스코어 드림 6 Bold"/>
                          <a:cs typeface="에스코어 드림 6 Bold"/>
                        </a:rPr>
                        <a:t>이메일주소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5715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1270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1270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3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850" b="1" spc="-10" dirty="0">
                          <a:latin typeface="에스코어 드림 6 Bold"/>
                          <a:cs typeface="에스코어 드림 6 Bold"/>
                        </a:rPr>
                        <a:t>(유선)전화번호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5905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b="1" spc="-10" dirty="0">
                          <a:latin typeface="에스코어 드림 6 Bold"/>
                          <a:cs typeface="에스코어 드림 6 Bold"/>
                        </a:rPr>
                        <a:t>휴대폰번호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6350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260">
                <a:tc rowSpan="2">
                  <a:txBody>
                    <a:bodyPr/>
                    <a:lstStyle/>
                    <a:p>
                      <a:pPr marL="70485" marR="100330">
                        <a:lnSpc>
                          <a:spcPct val="116700"/>
                        </a:lnSpc>
                        <a:spcBef>
                          <a:spcPts val="760"/>
                        </a:spcBef>
                      </a:pPr>
                      <a:r>
                        <a:rPr sz="1000" b="1" spc="-25" dirty="0">
                          <a:latin typeface="에스코어 드림 6 Bold"/>
                          <a:cs typeface="에스코어 드림 6 Bold"/>
                        </a:rPr>
                        <a:t>신청 </a:t>
                      </a:r>
                      <a:r>
                        <a:rPr sz="1000" b="1" spc="-60" dirty="0">
                          <a:latin typeface="에스코어 드림 6 Bold"/>
                          <a:cs typeface="에스코어 드림 6 Bold"/>
                        </a:rPr>
                        <a:t>대리인</a:t>
                      </a:r>
                      <a:endParaRPr sz="10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9652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50" b="1" spc="-25" dirty="0">
                          <a:latin typeface="에스코어 드림 6 Bold"/>
                          <a:cs typeface="에스코어 드림 6 Bold"/>
                        </a:rPr>
                        <a:t>이름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7683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latin typeface="에스코어 드림 6 Bold"/>
                          <a:cs typeface="에스코어 드림 6 Bold"/>
                        </a:rPr>
                        <a:t>생년월일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8064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35" dirty="0">
                          <a:latin typeface="에스코어 드림 6 Bold"/>
                          <a:cs typeface="에스코어 드림 6 Bold"/>
                        </a:rPr>
                        <a:t>위임자(가입자)와의</a:t>
                      </a:r>
                      <a:r>
                        <a:rPr sz="800" b="1" spc="-5" dirty="0">
                          <a:latin typeface="에스코어 드림 6 Bold"/>
                          <a:cs typeface="에스코어 드림 6 Bold"/>
                        </a:rPr>
                        <a:t> </a:t>
                      </a:r>
                      <a:r>
                        <a:rPr sz="800" b="1" spc="-25" dirty="0">
                          <a:latin typeface="에스코어 드림 6 Bold"/>
                          <a:cs typeface="에스코어 드림 6 Bold"/>
                        </a:rPr>
                        <a:t>관계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8064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2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50" b="1" spc="-20" dirty="0">
                          <a:latin typeface="에스코어 드림 6 Bold"/>
                          <a:cs typeface="에스코어 드림 6 Bold"/>
                        </a:rPr>
                        <a:t>휴대폰번호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7302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10" dirty="0">
                          <a:latin typeface="에스코어 드림 6 Bold"/>
                          <a:cs typeface="에스코어 드림 6 Bold"/>
                        </a:rPr>
                        <a:t>이메일주소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7747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135"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0485" marR="216535" algn="just">
                        <a:lnSpc>
                          <a:spcPts val="1100"/>
                        </a:lnSpc>
                      </a:pPr>
                      <a:r>
                        <a:rPr sz="1000" b="1" spc="-55" dirty="0">
                          <a:latin typeface="에스코어 드림 6 Bold"/>
                          <a:cs typeface="에스코어 드림 6 Bold"/>
                        </a:rPr>
                        <a:t>요금 납부 정보</a:t>
                      </a:r>
                      <a:endParaRPr sz="10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850" b="1" spc="-10" dirty="0">
                          <a:latin typeface="에스코어 드림 6 Bold"/>
                          <a:cs typeface="에스코어 드림 6 Bold"/>
                        </a:rPr>
                        <a:t>통합청구신청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8445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200025" indent="-134620">
                        <a:lnSpc>
                          <a:spcPts val="1150"/>
                        </a:lnSpc>
                        <a:spcBef>
                          <a:spcPts val="25"/>
                        </a:spcBef>
                        <a:buSzPct val="142857"/>
                        <a:buChar char="□"/>
                        <a:tabLst>
                          <a:tab pos="200660" algn="l"/>
                          <a:tab pos="1003300" algn="l"/>
                          <a:tab pos="4977765" algn="l"/>
                        </a:tabLst>
                      </a:pP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기존</a:t>
                      </a:r>
                      <a:r>
                        <a:rPr sz="1050" b="0" spc="89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청구서</a:t>
                      </a:r>
                      <a:r>
                        <a:rPr sz="1050" b="0" spc="89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37" baseline="7936" dirty="0">
                          <a:latin typeface="KoPub돋움체 Light"/>
                          <a:cs typeface="KoPub돋움체 Light"/>
                        </a:rPr>
                        <a:t>통합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	※</a:t>
                      </a:r>
                      <a:r>
                        <a:rPr sz="1050" b="0" spc="52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납부</a:t>
                      </a:r>
                      <a:r>
                        <a:rPr sz="1050" b="0" spc="60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정보</a:t>
                      </a:r>
                      <a:r>
                        <a:rPr sz="1050" b="0" spc="52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유지</a:t>
                      </a:r>
                      <a:r>
                        <a:rPr sz="1050" b="0" spc="60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135" baseline="7936" dirty="0">
                          <a:latin typeface="KoPub돋움체 Light"/>
                          <a:cs typeface="KoPub돋움체 Light"/>
                        </a:rPr>
                        <a:t>:</a:t>
                      </a:r>
                      <a:r>
                        <a:rPr sz="1050" b="0" spc="52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청구서</a:t>
                      </a:r>
                      <a:r>
                        <a:rPr sz="1050" b="0" spc="60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37" baseline="7936" dirty="0">
                          <a:latin typeface="KoPub돋움체 Light"/>
                          <a:cs typeface="KoPub돋움체 Light"/>
                        </a:rPr>
                        <a:t>번호(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50" b="0" spc="-75" baseline="7936" dirty="0">
                          <a:latin typeface="KoPub돋움체 Light"/>
                          <a:cs typeface="KoPub돋움체 Light"/>
                        </a:rPr>
                        <a:t>)</a:t>
                      </a:r>
                      <a:endParaRPr sz="1050" baseline="7936" dirty="0">
                        <a:latin typeface="KoPub돋움체 Light"/>
                        <a:cs typeface="KoPub돋움체 Light"/>
                      </a:endParaRPr>
                    </a:p>
                    <a:p>
                      <a:pPr marL="205740" indent="-138430">
                        <a:lnSpc>
                          <a:spcPts val="1150"/>
                        </a:lnSpc>
                        <a:buSzPct val="142857"/>
                        <a:buChar char="□"/>
                        <a:tabLst>
                          <a:tab pos="206375" algn="l"/>
                          <a:tab pos="1003300" algn="l"/>
                        </a:tabLst>
                      </a:pPr>
                      <a:r>
                        <a:rPr sz="1050" b="0" spc="-30" baseline="7936" dirty="0">
                          <a:latin typeface="KoPub돋움체 Light"/>
                          <a:cs typeface="KoPub돋움체 Light"/>
                        </a:rPr>
                        <a:t>신규신청서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	※</a:t>
                      </a:r>
                      <a:r>
                        <a:rPr sz="1050" b="0" spc="7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기존</a:t>
                      </a:r>
                      <a:r>
                        <a:rPr sz="1050" b="0" spc="7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청구서</a:t>
                      </a:r>
                      <a:r>
                        <a:rPr sz="1050" b="0" spc="7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통합</a:t>
                      </a:r>
                      <a:r>
                        <a:rPr sz="1050" b="0" spc="7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외</a:t>
                      </a:r>
                      <a:r>
                        <a:rPr sz="1050" b="0" spc="82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추가</a:t>
                      </a:r>
                      <a:r>
                        <a:rPr sz="1050" b="0" spc="7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납부정보</a:t>
                      </a:r>
                      <a:r>
                        <a:rPr sz="1050" b="0" spc="7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생성시</a:t>
                      </a:r>
                      <a:r>
                        <a:rPr sz="1050" b="0" spc="7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아래</a:t>
                      </a:r>
                      <a:r>
                        <a:rPr sz="1050" b="0" spc="7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내용</a:t>
                      </a:r>
                      <a:r>
                        <a:rPr sz="1050" b="0" spc="82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작성</a:t>
                      </a:r>
                      <a:r>
                        <a:rPr sz="1050" b="0" spc="7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15" baseline="7936" dirty="0">
                          <a:latin typeface="KoPub돋움체 Light"/>
                          <a:cs typeface="KoPub돋움체 Light"/>
                        </a:rPr>
                        <a:t>부탁드립니다.</a:t>
                      </a:r>
                      <a:endParaRPr sz="1050" baseline="7936" dirty="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3175" marB="0">
                    <a:lnL w="3175">
                      <a:solidFill>
                        <a:srgbClr val="727171"/>
                      </a:solidFill>
                      <a:prstDash val="solid"/>
                    </a:lnL>
                    <a:lnT w="6350">
                      <a:solidFill>
                        <a:srgbClr val="BE006A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2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50" b="1" spc="-10" dirty="0">
                          <a:latin typeface="에스코어 드림 6 Bold"/>
                          <a:cs typeface="에스코어 드림 6 Bold"/>
                        </a:rPr>
                        <a:t>요금확인방법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8382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201930" indent="-136525">
                        <a:lnSpc>
                          <a:spcPts val="1150"/>
                        </a:lnSpc>
                        <a:spcBef>
                          <a:spcPts val="15"/>
                        </a:spcBef>
                        <a:buSzPct val="142857"/>
                        <a:buChar char="□"/>
                        <a:tabLst>
                          <a:tab pos="202565" algn="l"/>
                          <a:tab pos="922019" algn="l"/>
                          <a:tab pos="4979670" algn="l"/>
                        </a:tabLst>
                      </a:pP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이메일</a:t>
                      </a:r>
                      <a:r>
                        <a:rPr sz="1050" b="0" spc="-7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30" baseline="7936" dirty="0">
                          <a:latin typeface="KoPub돋움체 Light"/>
                          <a:cs typeface="KoPub돋움체 Light"/>
                        </a:rPr>
                        <a:t>상세받기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50" b="0" spc="-75" baseline="7936" dirty="0">
                          <a:latin typeface="KoPub돋움체 Light"/>
                          <a:cs typeface="KoPub돋움체 Light"/>
                        </a:rPr>
                        <a:t>(</a:t>
                      </a:r>
                      <a:r>
                        <a:rPr lang="en-US" sz="1050" b="0" spc="-75" baseline="7936" dirty="0">
                          <a:latin typeface="KoPub돋움체 Light"/>
                          <a:cs typeface="KoPub돋움체 Light"/>
                        </a:rPr>
                        <a:t>  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50" b="0" spc="-75" baseline="7936" dirty="0">
                          <a:latin typeface="KoPub돋움체 Light"/>
                          <a:cs typeface="KoPub돋움체 Light"/>
                        </a:rPr>
                        <a:t>)</a:t>
                      </a:r>
                      <a:endParaRPr sz="1050" baseline="7936" dirty="0">
                        <a:latin typeface="KoPub돋움체 Light"/>
                        <a:cs typeface="KoPub돋움체 Light"/>
                      </a:endParaRPr>
                    </a:p>
                    <a:p>
                      <a:pPr marL="201295" indent="-135890">
                        <a:lnSpc>
                          <a:spcPts val="1150"/>
                        </a:lnSpc>
                        <a:buSzPct val="142857"/>
                        <a:buChar char="□"/>
                        <a:tabLst>
                          <a:tab pos="201930" algn="l"/>
                          <a:tab pos="925830" algn="l"/>
                          <a:tab pos="4978400" algn="l"/>
                        </a:tabLst>
                      </a:pP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우편으로 </a:t>
                      </a:r>
                      <a:r>
                        <a:rPr sz="1050" b="0" spc="-37" baseline="7936" dirty="0">
                          <a:latin typeface="KoPub돋움체 Light"/>
                          <a:cs typeface="KoPub돋움체 Light"/>
                        </a:rPr>
                        <a:t>받기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	(</a:t>
                      </a:r>
                      <a:r>
                        <a:rPr sz="1050" b="0" spc="-15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주소</a:t>
                      </a:r>
                      <a:r>
                        <a:rPr sz="1050" b="0" spc="-7" baseline="7936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75" baseline="7936" dirty="0">
                          <a:latin typeface="KoPub돋움체 Light"/>
                          <a:cs typeface="KoPub돋움체 Light"/>
                        </a:rPr>
                        <a:t>: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50" b="0" spc="-75" baseline="7936" dirty="0">
                          <a:latin typeface="KoPub돋움체 Light"/>
                          <a:cs typeface="KoPub돋움체 Light"/>
                        </a:rPr>
                        <a:t>)</a:t>
                      </a:r>
                      <a:endParaRPr sz="1050" baseline="7936" dirty="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905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50" b="1" spc="-20" dirty="0">
                          <a:latin typeface="에스코어 드림 6 Bold"/>
                          <a:cs typeface="에스코어 드림 6 Bold"/>
                        </a:rPr>
                        <a:t>납부방법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3683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200"/>
                        </a:spcBef>
                        <a:tabLst>
                          <a:tab pos="846455" algn="l"/>
                          <a:tab pos="1632585" algn="l"/>
                        </a:tabLst>
                      </a:pPr>
                      <a:r>
                        <a:rPr sz="1000" b="0" dirty="0"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000" b="0" spc="-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30" baseline="7936" dirty="0">
                          <a:latin typeface="KoPub돋움체 Light"/>
                          <a:cs typeface="KoPub돋움체 Light"/>
                        </a:rPr>
                        <a:t>자동이체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00" b="0" dirty="0"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000" b="0" spc="6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30" baseline="7936" dirty="0">
                          <a:latin typeface="KoPub돋움체 Light"/>
                          <a:cs typeface="KoPub돋움체 Light"/>
                        </a:rPr>
                        <a:t>카드결제</a:t>
                      </a:r>
                      <a:r>
                        <a:rPr sz="1050" b="0" baseline="7936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00" b="0" dirty="0"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000" b="0" spc="6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30" baseline="7936" dirty="0">
                          <a:latin typeface="KoPub돋움체 Light"/>
                          <a:cs typeface="KoPub돋움체 Light"/>
                        </a:rPr>
                        <a:t>지로납부</a:t>
                      </a:r>
                      <a:endParaRPr sz="1050" baseline="7936">
                        <a:latin typeface="KoPub돋움체 Light"/>
                        <a:cs typeface="KoPub돋움체 Light"/>
                      </a:endParaRPr>
                    </a:p>
                  </a:txBody>
                  <a:tcPr marL="0" marR="0" marT="2540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b="1" spc="-50" dirty="0">
                          <a:latin typeface="에스코어 드림 6 Bold"/>
                          <a:cs typeface="에스코어 드림 6 Bold"/>
                        </a:rPr>
                        <a:t>자동이체</a:t>
                      </a:r>
                      <a:r>
                        <a:rPr sz="850" b="1" spc="-5" dirty="0">
                          <a:latin typeface="에스코어 드림 6 Bold"/>
                          <a:cs typeface="에스코어 드림 6 Bold"/>
                        </a:rPr>
                        <a:t> </a:t>
                      </a:r>
                      <a:r>
                        <a:rPr sz="850" b="1" spc="-25" dirty="0">
                          <a:latin typeface="에스코어 드림 6 Bold"/>
                          <a:cs typeface="에스코어 드림 6 Bold"/>
                        </a:rPr>
                        <a:t>정보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165"/>
                        </a:spcBef>
                        <a:tabLst>
                          <a:tab pos="1386840" algn="l"/>
                          <a:tab pos="3246120" algn="l"/>
                        </a:tabLst>
                      </a:pPr>
                      <a:r>
                        <a:rPr sz="600" b="0" spc="-10" dirty="0">
                          <a:latin typeface="KoPub돋움체 Light"/>
                          <a:cs typeface="KoPub돋움체 Light"/>
                        </a:rPr>
                        <a:t>＊예금주이름</a:t>
                      </a:r>
                      <a:r>
                        <a:rPr sz="600" b="0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600" b="0" spc="-10" dirty="0">
                          <a:latin typeface="KoPub돋움체 Light"/>
                          <a:cs typeface="KoPub돋움체 Light"/>
                        </a:rPr>
                        <a:t>＊은행/계좌번호</a:t>
                      </a:r>
                      <a:r>
                        <a:rPr sz="600" b="0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600" b="0" spc="-10" dirty="0">
                          <a:latin typeface="KoPub돋움체 Light"/>
                          <a:cs typeface="KoPub돋움체 Light"/>
                        </a:rPr>
                        <a:t>＊고객과의관계</a:t>
                      </a:r>
                      <a:endParaRPr sz="600" dirty="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20955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14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1386840" algn="l"/>
                          <a:tab pos="3244215" algn="l"/>
                        </a:tabLst>
                      </a:pPr>
                      <a:r>
                        <a:rPr sz="900" b="0" spc="-15" baseline="9259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＊</a:t>
                      </a:r>
                      <a:r>
                        <a:rPr sz="600" b="0" spc="-10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카드주이름</a:t>
                      </a:r>
                      <a:r>
                        <a:rPr sz="600" b="0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900" b="0" spc="-15" baseline="9259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＊</a:t>
                      </a:r>
                      <a:r>
                        <a:rPr sz="600" b="0" spc="-10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카드사/카드번호</a:t>
                      </a:r>
                      <a:r>
                        <a:rPr sz="600" b="0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900" b="0" baseline="9259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＊</a:t>
                      </a:r>
                      <a:r>
                        <a:rPr sz="600" b="0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카드</a:t>
                      </a:r>
                      <a:r>
                        <a:rPr sz="600" b="0" spc="5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00" b="0" spc="-20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유효기간</a:t>
                      </a:r>
                      <a:endParaRPr sz="600">
                        <a:latin typeface="KoPub돋움체 Light"/>
                        <a:cs typeface="KoPub돋움체 Light"/>
                      </a:endParaRPr>
                    </a:p>
                    <a:p>
                      <a:pPr marR="324485" algn="r">
                        <a:lnSpc>
                          <a:spcPct val="100000"/>
                        </a:lnSpc>
                        <a:spcBef>
                          <a:spcPts val="380"/>
                        </a:spcBef>
                        <a:tabLst>
                          <a:tab pos="422909" algn="l"/>
                        </a:tabLst>
                      </a:pPr>
                      <a:r>
                        <a:rPr sz="600" b="0" spc="-50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년</a:t>
                      </a:r>
                      <a:r>
                        <a:rPr sz="600" b="0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600" b="0" spc="-50" dirty="0">
                          <a:solidFill>
                            <a:srgbClr val="040000"/>
                          </a:solidFill>
                          <a:latin typeface="KoPub돋움체 Light"/>
                          <a:cs typeface="KoPub돋움체 Light"/>
                        </a:rPr>
                        <a:t>월</a:t>
                      </a:r>
                      <a:endParaRPr sz="6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778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0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850" b="1" spc="-25" dirty="0">
                          <a:latin typeface="에스코어 드림 6 Bold"/>
                          <a:cs typeface="에스코어 드림 6 Bold"/>
                        </a:rPr>
                        <a:t>납부일</a:t>
                      </a:r>
                      <a:endParaRPr sz="85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3175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942975" algn="l"/>
                          <a:tab pos="1656714" algn="l"/>
                          <a:tab pos="2335530" algn="l"/>
                          <a:tab pos="3018155" algn="l"/>
                        </a:tabLst>
                      </a:pPr>
                      <a:r>
                        <a:rPr sz="1000" b="0" dirty="0"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000" b="0" spc="6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200" b="0" spc="-37" baseline="3472" dirty="0">
                          <a:latin typeface="KoPub돋움체 Light"/>
                          <a:cs typeface="KoPub돋움체 Light"/>
                        </a:rPr>
                        <a:t>15일</a:t>
                      </a:r>
                      <a:r>
                        <a:rPr sz="1200" b="0" baseline="3472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00" b="0" dirty="0"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000" b="0" spc="5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200" b="0" spc="-37" baseline="3472" dirty="0">
                          <a:latin typeface="KoPub돋움체 Light"/>
                          <a:cs typeface="KoPub돋움체 Light"/>
                        </a:rPr>
                        <a:t>18일</a:t>
                      </a:r>
                      <a:r>
                        <a:rPr sz="1200" b="0" baseline="3472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00" b="0" dirty="0"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000" b="0" spc="6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200" b="0" spc="-37" baseline="3472" dirty="0">
                          <a:latin typeface="KoPub돋움체 Light"/>
                          <a:cs typeface="KoPub돋움체 Light"/>
                        </a:rPr>
                        <a:t>22일</a:t>
                      </a:r>
                      <a:r>
                        <a:rPr sz="1200" b="0" baseline="3472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00" b="0" dirty="0"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000" b="0" spc="6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200" b="0" spc="-37" baseline="3472" dirty="0">
                          <a:latin typeface="KoPub돋움체 Light"/>
                          <a:cs typeface="KoPub돋움체 Light"/>
                        </a:rPr>
                        <a:t>26일</a:t>
                      </a:r>
                      <a:r>
                        <a:rPr sz="1200" b="0" baseline="3472" dirty="0"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000" b="0" dirty="0"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000" b="0" spc="10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200" b="0" baseline="3472" dirty="0">
                          <a:latin typeface="KoPub돋움체 Light"/>
                          <a:cs typeface="KoPub돋움체 Light"/>
                        </a:rPr>
                        <a:t>말일</a:t>
                      </a:r>
                      <a:r>
                        <a:rPr sz="1200" b="0" spc="-22" baseline="3472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200" b="0" baseline="3472" dirty="0">
                          <a:latin typeface="KoPub돋움체 Light"/>
                          <a:cs typeface="KoPub돋움체 Light"/>
                        </a:rPr>
                        <a:t>(법인만</a:t>
                      </a:r>
                      <a:r>
                        <a:rPr sz="1200" b="0" spc="-22" baseline="3472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200" b="0" spc="-37" baseline="3472" dirty="0">
                          <a:latin typeface="KoPub돋움체 Light"/>
                          <a:cs typeface="KoPub돋움체 Light"/>
                        </a:rPr>
                        <a:t>가능)</a:t>
                      </a:r>
                      <a:endParaRPr sz="1200" baseline="3472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7145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E006A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06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74930">
                        <a:lnSpc>
                          <a:spcPts val="715"/>
                        </a:lnSpc>
                        <a:spcBef>
                          <a:spcPts val="325"/>
                        </a:spcBef>
                      </a:pP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본인은</a:t>
                      </a:r>
                      <a:r>
                        <a:rPr sz="650" b="0" spc="-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본</a:t>
                      </a:r>
                      <a:r>
                        <a:rPr sz="650" b="0" spc="-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신청서 계약내용에</a:t>
                      </a:r>
                      <a:r>
                        <a:rPr sz="650" b="0" spc="-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따른 납부</a:t>
                      </a:r>
                      <a:r>
                        <a:rPr sz="650" b="0" spc="-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요금을 별도의</a:t>
                      </a:r>
                      <a:r>
                        <a:rPr sz="650" b="0" spc="-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통지없이</a:t>
                      </a:r>
                      <a:endParaRPr sz="650">
                        <a:latin typeface="KoPub돋움체 Light"/>
                        <a:cs typeface="KoPub돋움체 Light"/>
                      </a:endParaRPr>
                    </a:p>
                    <a:p>
                      <a:pPr marL="75565">
                        <a:lnSpc>
                          <a:spcPts val="1135"/>
                        </a:lnSpc>
                        <a:tabLst>
                          <a:tab pos="2733675" algn="l"/>
                        </a:tabLst>
                      </a:pP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위</a:t>
                      </a:r>
                      <a:r>
                        <a:rPr sz="650" b="0" spc="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계좌(카드)에서</a:t>
                      </a:r>
                      <a:r>
                        <a:rPr sz="650" b="0" spc="1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지정된</a:t>
                      </a:r>
                      <a:r>
                        <a:rPr sz="650" b="0" spc="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출금일에</a:t>
                      </a:r>
                      <a:r>
                        <a:rPr sz="650" b="0" spc="1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자동인출(결제)되는</a:t>
                      </a:r>
                      <a:r>
                        <a:rPr sz="650" b="0" spc="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것에</a:t>
                      </a:r>
                      <a:r>
                        <a:rPr sz="650" b="0" spc="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동의합니다.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500" b="0" spc="-15" baseline="22222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500" b="0" spc="-195" baseline="22222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15" baseline="39682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동의(필수)</a:t>
                      </a:r>
                      <a:endParaRPr sz="1050" baseline="39682">
                        <a:latin typeface="KoPub돋움체 Light"/>
                        <a:cs typeface="KoPub돋움체 Light"/>
                      </a:endParaRPr>
                    </a:p>
                  </a:txBody>
                  <a:tcPr marL="0" marR="0" marT="41275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6050" marR="147955" indent="105410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예금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(카드)주</a:t>
                      </a:r>
                      <a:endParaRPr sz="10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6350" marB="0">
                    <a:solidFill>
                      <a:srgbClr val="BE006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50" dirty="0">
                        <a:latin typeface="Times New Roman"/>
                        <a:cs typeface="Times New Roman"/>
                      </a:endParaRPr>
                    </a:p>
                    <a:p>
                      <a:pPr marR="36830" algn="r">
                        <a:lnSpc>
                          <a:spcPct val="100000"/>
                        </a:lnSpc>
                      </a:pPr>
                      <a:r>
                        <a:rPr sz="700" b="0" spc="-20" dirty="0">
                          <a:latin typeface="KoPub돋움체 Light"/>
                          <a:cs typeface="KoPub돋움체 Light"/>
                        </a:rPr>
                        <a:t>서명/인</a:t>
                      </a:r>
                      <a:endParaRPr sz="700" dirty="0">
                        <a:latin typeface="KoPub돋움체 Light"/>
                        <a:cs typeface="KoPub돋움체 Light"/>
                      </a:endParaRPr>
                    </a:p>
                    <a:p>
                      <a:pPr marL="119189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※</a:t>
                      </a:r>
                      <a:r>
                        <a:rPr sz="500" b="0" spc="-1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법인은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법인인감만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2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허용</a:t>
                      </a:r>
                      <a:endParaRPr sz="500" dirty="0">
                        <a:latin typeface="에스코어 드림 3 Light"/>
                        <a:cs typeface="에스코어 드림 3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BE006A"/>
                      </a:solidFill>
                      <a:prstDash val="solid"/>
                    </a:lnR>
                    <a:lnT w="12700">
                      <a:solidFill>
                        <a:srgbClr val="BE006A"/>
                      </a:solidFill>
                      <a:prstDash val="solid"/>
                    </a:lnT>
                    <a:lnB w="1270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70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6350">
                      <a:solidFill>
                        <a:srgbClr val="BE006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65405">
                        <a:lnSpc>
                          <a:spcPts val="715"/>
                        </a:lnSpc>
                        <a:spcBef>
                          <a:spcPts val="350"/>
                        </a:spcBef>
                      </a:pPr>
                      <a:r>
                        <a:rPr sz="650" b="0" spc="-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본인은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귀사가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2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이용요금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청구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650" b="0" spc="-2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수납을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위해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뒷면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개인정보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활용동의서의</a:t>
                      </a:r>
                      <a:r>
                        <a:rPr sz="650" b="0" spc="-2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내용에</a:t>
                      </a:r>
                      <a:endParaRPr sz="650" dirty="0">
                        <a:latin typeface="KoPub돋움체 Light"/>
                        <a:cs typeface="KoPub돋움체 Light"/>
                      </a:endParaRPr>
                    </a:p>
                    <a:p>
                      <a:pPr marL="66040">
                        <a:lnSpc>
                          <a:spcPts val="1135"/>
                        </a:lnSpc>
                        <a:tabLst>
                          <a:tab pos="2733675" algn="l"/>
                        </a:tabLst>
                      </a:pP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따라</a:t>
                      </a:r>
                      <a:r>
                        <a:rPr sz="650" b="0" spc="-3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상기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정보를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수집</a:t>
                      </a:r>
                      <a:r>
                        <a:rPr sz="650" b="0" spc="-3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8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·</a:t>
                      </a:r>
                      <a:r>
                        <a:rPr sz="650" b="0" spc="-2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이용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8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·</a:t>
                      </a:r>
                      <a:r>
                        <a:rPr sz="650" b="0" spc="-2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제공(위탁)하는</a:t>
                      </a:r>
                      <a:r>
                        <a:rPr sz="650" b="0" spc="-3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것에</a:t>
                      </a:r>
                      <a:r>
                        <a:rPr sz="650" b="0" spc="-3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동의합니다.</a:t>
                      </a:r>
                      <a:r>
                        <a:rPr sz="65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	</a:t>
                      </a:r>
                      <a:r>
                        <a:rPr sz="1500" b="0" spc="-15" baseline="22222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□</a:t>
                      </a:r>
                      <a:r>
                        <a:rPr sz="1500" b="0" spc="-195" baseline="22222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50" b="0" spc="-15" baseline="39682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동의(필수)</a:t>
                      </a:r>
                      <a:endParaRPr sz="1050" baseline="39682" dirty="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4445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solidFill>
                      <a:srgbClr val="BE006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BE006A"/>
                      </a:solidFill>
                      <a:prstDash val="solid"/>
                    </a:lnR>
                    <a:lnT w="12700">
                      <a:solidFill>
                        <a:srgbClr val="BE006A"/>
                      </a:solidFill>
                      <a:prstDash val="solid"/>
                    </a:lnT>
                    <a:lnB w="12700">
                      <a:solidFill>
                        <a:srgbClr val="BE006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pSp>
        <p:nvGrpSpPr>
          <p:cNvPr id="18" name="object 18"/>
          <p:cNvGrpSpPr/>
          <p:nvPr/>
        </p:nvGrpSpPr>
        <p:grpSpPr>
          <a:xfrm>
            <a:off x="359999" y="1177203"/>
            <a:ext cx="6840220" cy="4696460"/>
            <a:chOff x="359999" y="1177203"/>
            <a:chExt cx="6840220" cy="4696460"/>
          </a:xfrm>
        </p:grpSpPr>
        <p:sp>
          <p:nvSpPr>
            <p:cNvPr id="19" name="object 19"/>
            <p:cNvSpPr/>
            <p:nvPr/>
          </p:nvSpPr>
          <p:spPr>
            <a:xfrm>
              <a:off x="707499" y="1189903"/>
              <a:ext cx="6480175" cy="4671060"/>
            </a:xfrm>
            <a:custGeom>
              <a:avLst/>
              <a:gdLst/>
              <a:ahLst/>
              <a:cxnLst/>
              <a:rect l="l" t="t" r="r" b="b"/>
              <a:pathLst>
                <a:path w="6480175" h="4671060">
                  <a:moveTo>
                    <a:pt x="0" y="0"/>
                  </a:moveTo>
                  <a:lnTo>
                    <a:pt x="0" y="4670806"/>
                  </a:lnTo>
                  <a:lnTo>
                    <a:pt x="6479794" y="4670806"/>
                  </a:lnTo>
                  <a:lnTo>
                    <a:pt x="6479794" y="179997"/>
                  </a:lnTo>
                  <a:lnTo>
                    <a:pt x="6473364" y="132149"/>
                  </a:lnTo>
                  <a:lnTo>
                    <a:pt x="6455220" y="89152"/>
                  </a:lnTo>
                  <a:lnTo>
                    <a:pt x="6427076" y="52722"/>
                  </a:lnTo>
                  <a:lnTo>
                    <a:pt x="6390647" y="24576"/>
                  </a:lnTo>
                  <a:lnTo>
                    <a:pt x="6347649" y="6430"/>
                  </a:lnTo>
                  <a:lnTo>
                    <a:pt x="6299796" y="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BE00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9999" y="1177203"/>
              <a:ext cx="360680" cy="4696460"/>
            </a:xfrm>
            <a:custGeom>
              <a:avLst/>
              <a:gdLst/>
              <a:ahLst/>
              <a:cxnLst/>
              <a:rect l="l" t="t" r="r" b="b"/>
              <a:pathLst>
                <a:path w="360680" h="4696460">
                  <a:moveTo>
                    <a:pt x="360197" y="0"/>
                  </a:moveTo>
                  <a:lnTo>
                    <a:pt x="0" y="0"/>
                  </a:lnTo>
                  <a:lnTo>
                    <a:pt x="0" y="4516196"/>
                  </a:lnTo>
                  <a:lnTo>
                    <a:pt x="6430" y="4564049"/>
                  </a:lnTo>
                  <a:lnTo>
                    <a:pt x="24576" y="4607050"/>
                  </a:lnTo>
                  <a:lnTo>
                    <a:pt x="52722" y="4643481"/>
                  </a:lnTo>
                  <a:lnTo>
                    <a:pt x="89152" y="4671629"/>
                  </a:lnTo>
                  <a:lnTo>
                    <a:pt x="132149" y="4689775"/>
                  </a:lnTo>
                  <a:lnTo>
                    <a:pt x="179997" y="4696206"/>
                  </a:lnTo>
                  <a:lnTo>
                    <a:pt x="360197" y="4696206"/>
                  </a:lnTo>
                  <a:lnTo>
                    <a:pt x="360197" y="0"/>
                  </a:lnTo>
                  <a:close/>
                </a:path>
              </a:pathLst>
            </a:custGeom>
            <a:solidFill>
              <a:srgbClr val="BE0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54992" y="2995813"/>
            <a:ext cx="16954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b="1" spc="-6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가 입 자</a:t>
            </a:r>
            <a:endParaRPr sz="1200">
              <a:latin typeface="에스코어 드림 6 Bold"/>
              <a:cs typeface="에스코어 드림 6 Bold"/>
            </a:endParaRPr>
          </a:p>
          <a:p>
            <a:pPr marL="12700" marR="5080">
              <a:lnSpc>
                <a:spcPct val="100000"/>
              </a:lnSpc>
              <a:spcBef>
                <a:spcPts val="720"/>
              </a:spcBef>
            </a:pPr>
            <a:r>
              <a:rPr sz="1200" b="1" spc="-6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정 보</a:t>
            </a:r>
            <a:endParaRPr sz="1200">
              <a:latin typeface="에스코어 드림 6 Bold"/>
              <a:cs typeface="에스코어 드림 6 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5449" y="7778734"/>
            <a:ext cx="1695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b="1" spc="-6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특 기 사 항</a:t>
            </a:r>
            <a:endParaRPr sz="1200">
              <a:latin typeface="에스코어 드림 6 Bold"/>
              <a:cs typeface="에스코어 드림 6 Bold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84999" y="6022901"/>
            <a:ext cx="6502400" cy="4296410"/>
          </a:xfrm>
          <a:custGeom>
            <a:avLst/>
            <a:gdLst/>
            <a:ahLst/>
            <a:cxnLst/>
            <a:rect l="l" t="t" r="r" b="b"/>
            <a:pathLst>
              <a:path w="6502400" h="4296409">
                <a:moveTo>
                  <a:pt x="0" y="0"/>
                </a:moveTo>
                <a:lnTo>
                  <a:pt x="0" y="4296397"/>
                </a:lnTo>
                <a:lnTo>
                  <a:pt x="6502298" y="4296397"/>
                </a:lnTo>
                <a:lnTo>
                  <a:pt x="6502298" y="167297"/>
                </a:lnTo>
                <a:lnTo>
                  <a:pt x="6496312" y="122872"/>
                </a:lnTo>
                <a:lnTo>
                  <a:pt x="6479425" y="82922"/>
                </a:lnTo>
                <a:lnTo>
                  <a:pt x="6453244" y="49053"/>
                </a:lnTo>
                <a:lnTo>
                  <a:pt x="6419375" y="22872"/>
                </a:lnTo>
                <a:lnTo>
                  <a:pt x="6379425" y="5985"/>
                </a:lnTo>
                <a:lnTo>
                  <a:pt x="6335001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BE00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7C8E24D-77C5-4B86-A5EB-E977328BEA27}"/>
              </a:ext>
            </a:extLst>
          </p:cNvPr>
          <p:cNvSpPr txBox="1"/>
          <p:nvPr/>
        </p:nvSpPr>
        <p:spPr>
          <a:xfrm>
            <a:off x="2068509" y="1229668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3B42142-07E7-FA01-2A27-34F2DE03DD03}"/>
              </a:ext>
            </a:extLst>
          </p:cNvPr>
          <p:cNvSpPr txBox="1"/>
          <p:nvPr/>
        </p:nvSpPr>
        <p:spPr>
          <a:xfrm>
            <a:off x="5073650" y="1248948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D050D1-1988-6DEA-560B-014A0D35592B}"/>
              </a:ext>
            </a:extLst>
          </p:cNvPr>
          <p:cNvSpPr txBox="1"/>
          <p:nvPr/>
        </p:nvSpPr>
        <p:spPr>
          <a:xfrm>
            <a:off x="2068509" y="1516548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9D686FF-DA9E-A6B6-9704-77B78A1A83C2}"/>
              </a:ext>
            </a:extLst>
          </p:cNvPr>
          <p:cNvSpPr txBox="1"/>
          <p:nvPr/>
        </p:nvSpPr>
        <p:spPr>
          <a:xfrm>
            <a:off x="5094884" y="1509946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33F601C-EA19-2661-FC35-2171AA7A5A6D}"/>
              </a:ext>
            </a:extLst>
          </p:cNvPr>
          <p:cNvSpPr txBox="1"/>
          <p:nvPr/>
        </p:nvSpPr>
        <p:spPr>
          <a:xfrm>
            <a:off x="2068509" y="1798665"/>
            <a:ext cx="4778338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2148531-C624-0EC7-FBFF-634316DEA427}"/>
              </a:ext>
            </a:extLst>
          </p:cNvPr>
          <p:cNvSpPr txBox="1"/>
          <p:nvPr/>
        </p:nvSpPr>
        <p:spPr>
          <a:xfrm>
            <a:off x="2068509" y="2416439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8688ECE-F7BC-DC5B-DA54-53641374AB61}"/>
              </a:ext>
            </a:extLst>
          </p:cNvPr>
          <p:cNvSpPr txBox="1"/>
          <p:nvPr/>
        </p:nvSpPr>
        <p:spPr>
          <a:xfrm>
            <a:off x="5081543" y="2430515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76AAD60-FC30-EDD8-CF3F-5C75BD9F5764}"/>
              </a:ext>
            </a:extLst>
          </p:cNvPr>
          <p:cNvSpPr txBox="1"/>
          <p:nvPr/>
        </p:nvSpPr>
        <p:spPr>
          <a:xfrm>
            <a:off x="2068509" y="2681093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83A2694-E9DA-A42D-2DAD-3E442329799D}"/>
              </a:ext>
            </a:extLst>
          </p:cNvPr>
          <p:cNvSpPr txBox="1"/>
          <p:nvPr/>
        </p:nvSpPr>
        <p:spPr>
          <a:xfrm>
            <a:off x="5081997" y="2695169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DDD217A0-3FAC-8FDB-38C2-96E681E968E5}"/>
              </a:ext>
            </a:extLst>
          </p:cNvPr>
          <p:cNvSpPr txBox="1"/>
          <p:nvPr/>
        </p:nvSpPr>
        <p:spPr>
          <a:xfrm>
            <a:off x="5711073" y="812804"/>
            <a:ext cx="15020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/>
              <a:t>25         08         18</a:t>
            </a:r>
            <a:endParaRPr lang="ko-KR" altLang="en-US" sz="1200" b="1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8B77856-4E29-3819-86CF-BCA9FD146BAF}"/>
              </a:ext>
            </a:extLst>
          </p:cNvPr>
          <p:cNvSpPr txBox="1"/>
          <p:nvPr/>
        </p:nvSpPr>
        <p:spPr>
          <a:xfrm>
            <a:off x="5302250" y="5402347"/>
            <a:ext cx="1143000" cy="253916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1050" dirty="0">
              <a:highlight>
                <a:srgbClr val="FFFF00"/>
              </a:highlight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64AC689-5662-8C05-A5A3-FCB0F64BB07A}"/>
              </a:ext>
            </a:extLst>
          </p:cNvPr>
          <p:cNvSpPr txBox="1"/>
          <p:nvPr/>
        </p:nvSpPr>
        <p:spPr>
          <a:xfrm>
            <a:off x="4206801" y="3496616"/>
            <a:ext cx="95000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 dirty="0">
                <a:highlight>
                  <a:srgbClr val="FFFF00"/>
                </a:highlight>
              </a:rPr>
              <a:t>                 </a:t>
            </a:r>
            <a:endParaRPr lang="ko-KR" altLang="en-US" sz="900" dirty="0">
              <a:highlight>
                <a:srgbClr val="FFFF00"/>
              </a:highlight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A57C58AD-26A1-B990-A6FB-31451F814195}"/>
              </a:ext>
            </a:extLst>
          </p:cNvPr>
          <p:cNvSpPr txBox="1"/>
          <p:nvPr/>
        </p:nvSpPr>
        <p:spPr>
          <a:xfrm>
            <a:off x="2065334" y="4193155"/>
            <a:ext cx="5119915" cy="1001412"/>
          </a:xfrm>
          <a:prstGeom prst="rect">
            <a:avLst/>
          </a:prstGeom>
          <a:solidFill>
            <a:srgbClr val="FFFF00">
              <a:alpha val="27843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1050" dirty="0">
              <a:highlight>
                <a:srgbClr val="FFFF00"/>
              </a:highlight>
            </a:endParaRPr>
          </a:p>
        </p:txBody>
      </p:sp>
      <p:pic>
        <p:nvPicPr>
          <p:cNvPr id="125" name="object 23">
            <a:extLst>
              <a:ext uri="{FF2B5EF4-FFF2-40B4-BE49-F238E27FC236}">
                <a16:creationId xmlns:a16="http://schemas.microsoft.com/office/drawing/2014/main" id="{3913B0B0-B589-6866-4833-AD6618BD7B0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33301" y="306843"/>
            <a:ext cx="575318" cy="379018"/>
          </a:xfrm>
          <a:prstGeom prst="rect">
            <a:avLst/>
          </a:prstGeom>
        </p:spPr>
      </p:pic>
      <p:pic>
        <p:nvPicPr>
          <p:cNvPr id="133" name="그림 132">
            <a:extLst>
              <a:ext uri="{FF2B5EF4-FFF2-40B4-BE49-F238E27FC236}">
                <a16:creationId xmlns:a16="http://schemas.microsoft.com/office/drawing/2014/main" id="{191776E2-8F2B-A079-48F5-DE26E8F43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175" y="3476"/>
            <a:ext cx="2578832" cy="9205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1905" y="223345"/>
            <a:ext cx="16954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0" spc="-25" dirty="0">
                <a:latin typeface="KoPub돋움체 Light"/>
                <a:cs typeface="KoPub돋움체 Light"/>
              </a:rPr>
              <a:t>2/6</a:t>
            </a:r>
            <a:endParaRPr sz="700">
              <a:latin typeface="KoPub돋움체 Light"/>
              <a:cs typeface="KoPub돋움체 Light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704049" y="9930315"/>
          <a:ext cx="6471917" cy="388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2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04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8100" algn="r">
                        <a:lnSpc>
                          <a:spcPct val="100000"/>
                        </a:lnSpc>
                      </a:pP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신청일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270" marB="0"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20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270" marB="0"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년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270" marB="0"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월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270" marB="0"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3840">
                        <a:lnSpc>
                          <a:spcPct val="100000"/>
                        </a:lnSpc>
                      </a:pP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일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270" marB="0"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신청인</a:t>
                      </a:r>
                      <a:endParaRPr sz="1000">
                        <a:latin typeface="에스코어 드림 6 Bold"/>
                        <a:cs typeface="에스코어 드림 6 Bold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600" b="1" spc="-3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가입자/대리인</a:t>
                      </a:r>
                      <a:r>
                        <a:rPr sz="600" b="1" spc="-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 </a:t>
                      </a:r>
                      <a:r>
                        <a:rPr sz="600" b="1" spc="-2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이름</a:t>
                      </a:r>
                      <a:endParaRPr sz="6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49530" marB="0">
                    <a:solidFill>
                      <a:srgbClr val="BE00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R="48260" algn="r">
                        <a:lnSpc>
                          <a:spcPct val="100000"/>
                        </a:lnSpc>
                      </a:pPr>
                      <a:r>
                        <a:rPr sz="700" b="0" spc="-20" dirty="0">
                          <a:latin typeface="KoPub돋움체 Light"/>
                          <a:cs typeface="KoPub돋움체 Light"/>
                        </a:rPr>
                        <a:t>서명/인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35382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※</a:t>
                      </a:r>
                      <a:r>
                        <a:rPr sz="500" b="0" spc="-1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법인은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법인인감만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2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허용</a:t>
                      </a:r>
                      <a:endParaRPr sz="500">
                        <a:latin typeface="에스코어 드림 3 Light"/>
                        <a:cs typeface="에스코어 드림 3 Light"/>
                      </a:endParaRPr>
                    </a:p>
                  </a:txBody>
                  <a:tcPr marL="0" marR="0" marT="2540" marB="0">
                    <a:lnR w="12700">
                      <a:solidFill>
                        <a:srgbClr val="BE006A"/>
                      </a:solidFill>
                      <a:prstDash val="solid"/>
                    </a:lnR>
                    <a:lnT w="12700">
                      <a:solidFill>
                        <a:srgbClr val="BE006A"/>
                      </a:solidFill>
                      <a:prstDash val="solid"/>
                    </a:lnT>
                    <a:lnB w="12700">
                      <a:solidFill>
                        <a:srgbClr val="BE006A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6" name="object 16"/>
          <p:cNvGrpSpPr/>
          <p:nvPr/>
        </p:nvGrpSpPr>
        <p:grpSpPr>
          <a:xfrm>
            <a:off x="359999" y="9333912"/>
            <a:ext cx="6840220" cy="998219"/>
            <a:chOff x="359999" y="9333912"/>
            <a:chExt cx="6840220" cy="998219"/>
          </a:xfrm>
        </p:grpSpPr>
        <p:sp>
          <p:nvSpPr>
            <p:cNvPr id="17" name="object 17"/>
            <p:cNvSpPr/>
            <p:nvPr/>
          </p:nvSpPr>
          <p:spPr>
            <a:xfrm>
              <a:off x="707499" y="9346612"/>
              <a:ext cx="6480175" cy="972819"/>
            </a:xfrm>
            <a:custGeom>
              <a:avLst/>
              <a:gdLst/>
              <a:ahLst/>
              <a:cxnLst/>
              <a:rect l="l" t="t" r="r" b="b"/>
              <a:pathLst>
                <a:path w="6480175" h="972820">
                  <a:moveTo>
                    <a:pt x="0" y="0"/>
                  </a:moveTo>
                  <a:lnTo>
                    <a:pt x="0" y="972692"/>
                  </a:lnTo>
                  <a:lnTo>
                    <a:pt x="6479806" y="972692"/>
                  </a:lnTo>
                  <a:lnTo>
                    <a:pt x="6479806" y="167297"/>
                  </a:lnTo>
                  <a:lnTo>
                    <a:pt x="6473819" y="122872"/>
                  </a:lnTo>
                  <a:lnTo>
                    <a:pt x="6456930" y="82922"/>
                  </a:lnTo>
                  <a:lnTo>
                    <a:pt x="6430746" y="49053"/>
                  </a:lnTo>
                  <a:lnTo>
                    <a:pt x="6396874" y="22872"/>
                  </a:lnTo>
                  <a:lnTo>
                    <a:pt x="6356922" y="5985"/>
                  </a:lnTo>
                  <a:lnTo>
                    <a:pt x="6312496" y="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BE00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59999" y="9333912"/>
              <a:ext cx="360045" cy="998219"/>
            </a:xfrm>
            <a:custGeom>
              <a:avLst/>
              <a:gdLst/>
              <a:ahLst/>
              <a:cxnLst/>
              <a:rect l="l" t="t" r="r" b="b"/>
              <a:pathLst>
                <a:path w="360045" h="998220">
                  <a:moveTo>
                    <a:pt x="359994" y="0"/>
                  </a:moveTo>
                  <a:lnTo>
                    <a:pt x="0" y="0"/>
                  </a:lnTo>
                  <a:lnTo>
                    <a:pt x="0" y="818095"/>
                  </a:lnTo>
                  <a:lnTo>
                    <a:pt x="6430" y="865943"/>
                  </a:lnTo>
                  <a:lnTo>
                    <a:pt x="24576" y="908940"/>
                  </a:lnTo>
                  <a:lnTo>
                    <a:pt x="52722" y="945370"/>
                  </a:lnTo>
                  <a:lnTo>
                    <a:pt x="89152" y="973516"/>
                  </a:lnTo>
                  <a:lnTo>
                    <a:pt x="132149" y="991662"/>
                  </a:lnTo>
                  <a:lnTo>
                    <a:pt x="179997" y="998092"/>
                  </a:lnTo>
                  <a:lnTo>
                    <a:pt x="359994" y="998092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BE0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29492" y="9356700"/>
            <a:ext cx="6712584" cy="93281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8100" marR="43180" algn="just">
              <a:lnSpc>
                <a:spcPts val="1200"/>
              </a:lnSpc>
              <a:spcBef>
                <a:spcPts val="340"/>
              </a:spcBef>
            </a:pPr>
            <a:r>
              <a:rPr sz="1800" b="1" baseline="2314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안</a:t>
            </a:r>
            <a:r>
              <a:rPr sz="1800" b="1" spc="765" baseline="2314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본인은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이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가입신청서에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기재된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내역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및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기재하지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않은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사항에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대하여는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50" dirty="0">
                <a:solidFill>
                  <a:srgbClr val="BE006A"/>
                </a:solidFill>
                <a:latin typeface="KoPub돋움체 Light"/>
                <a:cs typeface="KoPub돋움체 Light"/>
              </a:rPr>
              <a:t>LG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U</a:t>
            </a:r>
            <a:r>
              <a:rPr sz="1200" b="0" spc="-15" baseline="13888" dirty="0">
                <a:solidFill>
                  <a:srgbClr val="BE006A"/>
                </a:solidFill>
                <a:latin typeface="KoPub돋움체 Light"/>
                <a:cs typeface="KoPub돋움체 Light"/>
              </a:rPr>
              <a:t>+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메시지허브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35" dirty="0">
                <a:solidFill>
                  <a:srgbClr val="BE006A"/>
                </a:solidFill>
                <a:latin typeface="KoPub돋움체 Light"/>
                <a:cs typeface="KoPub돋움체 Light"/>
              </a:rPr>
              <a:t>홈페이지(http://msghub.uplus.co.kr)에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링크된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이용약관을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solidFill>
                  <a:srgbClr val="BE006A"/>
                </a:solidFill>
                <a:latin typeface="KoPub돋움체 Light"/>
                <a:cs typeface="KoPub돋움체 Light"/>
              </a:rPr>
              <a:t>준용 </a:t>
            </a:r>
            <a:r>
              <a:rPr sz="1800" b="1" baseline="-9259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내</a:t>
            </a:r>
            <a:r>
              <a:rPr sz="1800" b="1" spc="667" baseline="-9259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한다는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점에</a:t>
            </a:r>
            <a:r>
              <a:rPr sz="8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동의합니다.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또한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메시지허브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이용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신청완료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후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실제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발송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전에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충분한</a:t>
            </a:r>
            <a:r>
              <a:rPr sz="8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연동/발송테스트를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진행하겠습니다.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또한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신청서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및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신청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서비스</a:t>
            </a:r>
            <a:r>
              <a:rPr sz="8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solidFill>
                  <a:srgbClr val="BE006A"/>
                </a:solidFill>
                <a:latin typeface="KoPub돋움체 Light"/>
                <a:cs typeface="KoPub돋움체 Light"/>
              </a:rPr>
              <a:t>약관의 </a:t>
            </a:r>
            <a:r>
              <a:rPr sz="1800" b="1" baseline="-18518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와</a:t>
            </a:r>
            <a:r>
              <a:rPr sz="1800" b="1" spc="712" baseline="-18518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주요내용에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대한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명시와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충분한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설명을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받고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그에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따라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위와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같이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서비스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이용을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신청합니다.</a:t>
            </a:r>
            <a:endParaRPr sz="800" dirty="0">
              <a:latin typeface="KoPub돋움체 Light"/>
              <a:cs typeface="KoPub돋움체 Light"/>
            </a:endParaRPr>
          </a:p>
          <a:p>
            <a:pPr marL="38100" marR="6522084">
              <a:lnSpc>
                <a:spcPct val="100000"/>
              </a:lnSpc>
              <a:spcBef>
                <a:spcPts val="420"/>
              </a:spcBef>
            </a:pPr>
            <a:r>
              <a:rPr sz="1200" b="1" spc="-60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동 의</a:t>
            </a:r>
            <a:endParaRPr sz="1200" dirty="0">
              <a:latin typeface="에스코어 드림 6 Bold"/>
              <a:cs typeface="에스코어 드림 6 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41699" y="313342"/>
            <a:ext cx="8229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85" dirty="0">
                <a:latin typeface="에스코어 드림 6 Bold"/>
                <a:cs typeface="에스코어 드림 6 Bold"/>
              </a:rPr>
              <a:t>가입신청서</a:t>
            </a:r>
            <a:endParaRPr sz="1400" dirty="0">
              <a:latin typeface="에스코어 드림 6 Bold"/>
              <a:cs typeface="에스코어 드림 6 Bold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F082066-F306-FF99-D257-A0E880AD565D}"/>
              </a:ext>
            </a:extLst>
          </p:cNvPr>
          <p:cNvSpPr txBox="1"/>
          <p:nvPr/>
        </p:nvSpPr>
        <p:spPr>
          <a:xfrm>
            <a:off x="2473324" y="10050612"/>
            <a:ext cx="176212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altLang="ko-KR" sz="800" dirty="0"/>
              <a:t>25                             05                01</a:t>
            </a:r>
            <a:endParaRPr lang="ko-KR" altLang="en-US" sz="900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845D039-BC36-C8AD-6C6A-1F7F99829A44}"/>
              </a:ext>
            </a:extLst>
          </p:cNvPr>
          <p:cNvSpPr txBox="1"/>
          <p:nvPr/>
        </p:nvSpPr>
        <p:spPr>
          <a:xfrm>
            <a:off x="5123612" y="9997667"/>
            <a:ext cx="1397837" cy="253916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1050" dirty="0">
              <a:highlight>
                <a:srgbClr val="FFFF00"/>
              </a:highlight>
            </a:endParaRPr>
          </a:p>
        </p:txBody>
      </p:sp>
      <p:pic>
        <p:nvPicPr>
          <p:cNvPr id="159" name="object 23">
            <a:extLst>
              <a:ext uri="{FF2B5EF4-FFF2-40B4-BE49-F238E27FC236}">
                <a16:creationId xmlns:a16="http://schemas.microsoft.com/office/drawing/2014/main" id="{7879B4B0-8C36-C66A-385B-C661676A752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33301" y="306843"/>
            <a:ext cx="575318" cy="379018"/>
          </a:xfrm>
          <a:prstGeom prst="rect">
            <a:avLst/>
          </a:prstGeom>
        </p:spPr>
      </p:pic>
      <p:pic>
        <p:nvPicPr>
          <p:cNvPr id="160" name="그림 159">
            <a:extLst>
              <a:ext uri="{FF2B5EF4-FFF2-40B4-BE49-F238E27FC236}">
                <a16:creationId xmlns:a16="http://schemas.microsoft.com/office/drawing/2014/main" id="{F3E8206E-495E-4F52-509D-53AE7DCA4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175" y="3476"/>
            <a:ext cx="2578832" cy="920576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DB62F908-8BE1-0A26-846B-A07240E9A6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097" y="1237640"/>
            <a:ext cx="6840305" cy="79752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3454" y="223345"/>
            <a:ext cx="1682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0" spc="-25" dirty="0">
                <a:latin typeface="KoPub돋움체 Light"/>
                <a:cs typeface="KoPub돋움체 Light"/>
              </a:rPr>
              <a:t>3/6</a:t>
            </a:r>
            <a:endParaRPr sz="700">
              <a:latin typeface="KoPub돋움체 Light"/>
              <a:cs typeface="KoPub돋움체 Ligh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12900" y="275232"/>
            <a:ext cx="4154804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190" dirty="0">
                <a:solidFill>
                  <a:srgbClr val="000000"/>
                </a:solidFill>
              </a:rPr>
              <a:t>서비스</a:t>
            </a:r>
            <a:r>
              <a:rPr spc="-114" dirty="0">
                <a:solidFill>
                  <a:srgbClr val="000000"/>
                </a:solidFill>
              </a:rPr>
              <a:t> </a:t>
            </a:r>
            <a:r>
              <a:rPr spc="-105" dirty="0">
                <a:solidFill>
                  <a:srgbClr val="000000"/>
                </a:solidFill>
              </a:rPr>
              <a:t>약관</a:t>
            </a:r>
            <a:r>
              <a:rPr spc="-114" dirty="0">
                <a:solidFill>
                  <a:srgbClr val="000000"/>
                </a:solidFill>
              </a:rPr>
              <a:t> </a:t>
            </a:r>
            <a:r>
              <a:rPr spc="-135" dirty="0" err="1">
                <a:solidFill>
                  <a:srgbClr val="000000"/>
                </a:solidFill>
              </a:rPr>
              <a:t>주요</a:t>
            </a:r>
            <a:r>
              <a:rPr spc="-114"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내용</a:t>
            </a:r>
            <a:endParaRPr sz="2100" baseline="35714" dirty="0">
              <a:latin typeface="에스코어 드림 7 ExtraBold"/>
              <a:cs typeface="에스코어 드림 7 ExtraBold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71111" y="948702"/>
            <a:ext cx="6816725" cy="433705"/>
            <a:chOff x="371111" y="948702"/>
            <a:chExt cx="6816725" cy="433705"/>
          </a:xfrm>
        </p:grpSpPr>
        <p:sp>
          <p:nvSpPr>
            <p:cNvPr id="12" name="object 12"/>
            <p:cNvSpPr/>
            <p:nvPr/>
          </p:nvSpPr>
          <p:spPr>
            <a:xfrm>
              <a:off x="372699" y="948702"/>
              <a:ext cx="6814820" cy="433705"/>
            </a:xfrm>
            <a:custGeom>
              <a:avLst/>
              <a:gdLst/>
              <a:ahLst/>
              <a:cxnLst/>
              <a:rect l="l" t="t" r="r" b="b"/>
              <a:pathLst>
                <a:path w="6814820" h="433705">
                  <a:moveTo>
                    <a:pt x="6634594" y="0"/>
                  </a:moveTo>
                  <a:lnTo>
                    <a:pt x="0" y="0"/>
                  </a:lnTo>
                  <a:lnTo>
                    <a:pt x="0" y="433590"/>
                  </a:lnTo>
                  <a:lnTo>
                    <a:pt x="6814604" y="433590"/>
                  </a:lnTo>
                  <a:lnTo>
                    <a:pt x="6814604" y="169494"/>
                  </a:lnTo>
                  <a:lnTo>
                    <a:pt x="6810405" y="124822"/>
                  </a:lnTo>
                  <a:lnTo>
                    <a:pt x="6781016" y="58740"/>
                  </a:lnTo>
                  <a:lnTo>
                    <a:pt x="6749002" y="29174"/>
                  </a:lnTo>
                  <a:lnTo>
                    <a:pt x="6701245" y="8060"/>
                  </a:lnTo>
                  <a:lnTo>
                    <a:pt x="6634594" y="0"/>
                  </a:lnTo>
                  <a:close/>
                </a:path>
              </a:pathLst>
            </a:custGeom>
            <a:solidFill>
              <a:srgbClr val="F6E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72699" y="1380703"/>
              <a:ext cx="6789420" cy="0"/>
            </a:xfrm>
            <a:custGeom>
              <a:avLst/>
              <a:gdLst/>
              <a:ahLst/>
              <a:cxnLst/>
              <a:rect l="l" t="t" r="r" b="b"/>
              <a:pathLst>
                <a:path w="6789420">
                  <a:moveTo>
                    <a:pt x="0" y="0"/>
                  </a:moveTo>
                  <a:lnTo>
                    <a:pt x="6789204" y="0"/>
                  </a:lnTo>
                </a:path>
              </a:pathLst>
            </a:custGeom>
            <a:ln w="3175">
              <a:solidFill>
                <a:srgbClr val="BE00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85999" y="976285"/>
            <a:ext cx="65703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아래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내용은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이용약관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중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주요사항에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대해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설명한 </a:t>
            </a:r>
            <a:r>
              <a:rPr sz="800" b="0" spc="-25" dirty="0">
                <a:solidFill>
                  <a:srgbClr val="BE006A"/>
                </a:solidFill>
                <a:latin typeface="KoPub돋움체 Light"/>
                <a:cs typeface="KoPub돋움체 Light"/>
              </a:rPr>
              <a:t>내용으로,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서비스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45" dirty="0">
                <a:solidFill>
                  <a:srgbClr val="BE006A"/>
                </a:solidFill>
                <a:latin typeface="KoPub돋움체 Light"/>
                <a:cs typeface="KoPub돋움체 Light"/>
              </a:rPr>
              <a:t>홈페이지(https://msghub.uplus.co.kr)에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등재된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이용약관이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실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서비스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제공의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적용기준이</a:t>
            </a:r>
            <a:r>
              <a:rPr sz="8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solidFill>
                  <a:srgbClr val="BE006A"/>
                </a:solidFill>
                <a:latin typeface="KoPub돋움체 Light"/>
                <a:cs typeface="KoPub돋움체 Light"/>
              </a:rPr>
              <a:t>됩니다.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내용이</a:t>
            </a:r>
            <a:r>
              <a:rPr sz="800" b="0" spc="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변경될</a:t>
            </a:r>
            <a:r>
              <a:rPr sz="800" b="0" spc="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수도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있으므로</a:t>
            </a:r>
            <a:r>
              <a:rPr sz="800" b="0" spc="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정확한</a:t>
            </a:r>
            <a:r>
              <a:rPr sz="800" b="0" spc="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이용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약관</a:t>
            </a:r>
            <a:r>
              <a:rPr sz="800" b="0" spc="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내용은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서비스</a:t>
            </a:r>
            <a:r>
              <a:rPr sz="800" b="0" spc="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홈페이지를</a:t>
            </a:r>
            <a:r>
              <a:rPr sz="800" b="0" spc="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통해</a:t>
            </a:r>
            <a:r>
              <a:rPr sz="8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확인하시기</a:t>
            </a:r>
            <a:r>
              <a:rPr sz="800" b="0" spc="1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8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바랍니다.</a:t>
            </a:r>
            <a:endParaRPr sz="800">
              <a:latin typeface="KoPub돋움체 Light"/>
              <a:cs typeface="KoPub돋움체 Ligh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2699" y="950505"/>
            <a:ext cx="6814820" cy="9367520"/>
          </a:xfrm>
          <a:custGeom>
            <a:avLst/>
            <a:gdLst/>
            <a:ahLst/>
            <a:cxnLst/>
            <a:rect l="l" t="t" r="r" b="b"/>
            <a:pathLst>
              <a:path w="6814820" h="9367520">
                <a:moveTo>
                  <a:pt x="0" y="0"/>
                </a:moveTo>
                <a:lnTo>
                  <a:pt x="0" y="9199702"/>
                </a:lnTo>
                <a:lnTo>
                  <a:pt x="5986" y="9244126"/>
                </a:lnTo>
                <a:lnTo>
                  <a:pt x="22875" y="9284076"/>
                </a:lnTo>
                <a:lnTo>
                  <a:pt x="49058" y="9317945"/>
                </a:lnTo>
                <a:lnTo>
                  <a:pt x="82928" y="9344126"/>
                </a:lnTo>
                <a:lnTo>
                  <a:pt x="122876" y="9361013"/>
                </a:lnTo>
                <a:lnTo>
                  <a:pt x="167297" y="9366999"/>
                </a:lnTo>
                <a:lnTo>
                  <a:pt x="6814604" y="9366999"/>
                </a:lnTo>
                <a:lnTo>
                  <a:pt x="6814604" y="167297"/>
                </a:lnTo>
                <a:lnTo>
                  <a:pt x="6808617" y="122872"/>
                </a:lnTo>
                <a:lnTo>
                  <a:pt x="6791728" y="82922"/>
                </a:lnTo>
                <a:lnTo>
                  <a:pt x="6765544" y="49053"/>
                </a:lnTo>
                <a:lnTo>
                  <a:pt x="6731672" y="22872"/>
                </a:lnTo>
                <a:lnTo>
                  <a:pt x="6691719" y="5985"/>
                </a:lnTo>
                <a:lnTo>
                  <a:pt x="6647294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BE00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39099" y="1454777"/>
            <a:ext cx="349250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1" spc="-35" dirty="0">
                <a:latin typeface="에스코어 드림 6 Bold"/>
                <a:cs typeface="에스코어 드림 6 Bold"/>
              </a:rPr>
              <a:t>계약 체결</a:t>
            </a:r>
            <a:endParaRPr sz="650">
              <a:latin typeface="에스코어 드림 6 Bold"/>
              <a:cs typeface="에스코어 드림 6 Bol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9093" y="1630698"/>
            <a:ext cx="3254375" cy="454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제6조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(서비스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종류)</a:t>
            </a:r>
            <a:endParaRPr sz="550">
              <a:latin typeface="KoPub돋움체 Light"/>
              <a:cs typeface="KoPub돋움체 Light"/>
            </a:endParaRPr>
          </a:p>
          <a:p>
            <a:pPr marL="12700" algn="just">
              <a:lnSpc>
                <a:spcPct val="100000"/>
              </a:lnSpc>
              <a:spcBef>
                <a:spcPts val="20"/>
              </a:spcBef>
            </a:pPr>
            <a:r>
              <a:rPr sz="550" b="0" spc="-10" dirty="0">
                <a:latin typeface="KoPub돋움체 Light"/>
                <a:cs typeface="KoPub돋움체 Light"/>
              </a:rPr>
              <a:t>1.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정의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</a:pPr>
            <a:r>
              <a:rPr sz="550" b="0" spc="-10" dirty="0">
                <a:latin typeface="KoPub돋움체 Light"/>
                <a:cs typeface="KoPub돋움체 Light"/>
              </a:rPr>
              <a:t>가</a:t>
            </a:r>
            <a:r>
              <a:rPr sz="550" b="0" spc="-45" dirty="0">
                <a:latin typeface="KoPub돋움체 Light"/>
                <a:cs typeface="KoPub돋움체 Light"/>
              </a:rPr>
              <a:t>.</a:t>
            </a:r>
            <a:r>
              <a:rPr sz="550" b="0" spc="5" dirty="0">
                <a:latin typeface="KoPub돋움체 Light"/>
                <a:cs typeface="KoPub돋움체 Light"/>
              </a:rPr>
              <a:t>메</a:t>
            </a:r>
            <a:r>
              <a:rPr sz="550" b="0" spc="-5" dirty="0">
                <a:latin typeface="KoPub돋움체 Light"/>
                <a:cs typeface="KoPub돋움체 Light"/>
              </a:rPr>
              <a:t>시</a:t>
            </a:r>
            <a:r>
              <a:rPr sz="550" b="0" spc="30" dirty="0">
                <a:latin typeface="KoPub돋움체 Light"/>
                <a:cs typeface="KoPub돋움체 Light"/>
              </a:rPr>
              <a:t>지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5" dirty="0">
                <a:latin typeface="KoPub돋움체 Light"/>
                <a:cs typeface="KoPub돋움체 Light"/>
              </a:rPr>
              <a:t>허</a:t>
            </a:r>
            <a:r>
              <a:rPr sz="550" b="0" spc="30" dirty="0">
                <a:latin typeface="KoPub돋움체 Light"/>
                <a:cs typeface="KoPub돋움체 Light"/>
              </a:rPr>
              <a:t>브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65" dirty="0">
                <a:latin typeface="KoPub돋움체 Light"/>
                <a:cs typeface="KoPub돋움체 Light"/>
              </a:rPr>
              <a:t>: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기</a:t>
            </a:r>
            <a:r>
              <a:rPr sz="550" b="0" spc="15" dirty="0">
                <a:latin typeface="KoPub돋움체 Light"/>
                <a:cs typeface="KoPub돋움체 Light"/>
              </a:rPr>
              <a:t>업</a:t>
            </a:r>
            <a:r>
              <a:rPr sz="550" b="0" spc="-60" dirty="0">
                <a:latin typeface="KoPub돋움체 Light"/>
                <a:cs typeface="KoPub돋움체 Light"/>
              </a:rPr>
              <a:t>,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20" dirty="0">
                <a:latin typeface="KoPub돋움체 Light"/>
                <a:cs typeface="KoPub돋움체 Light"/>
              </a:rPr>
              <a:t>공</a:t>
            </a:r>
            <a:r>
              <a:rPr sz="550" b="0" spc="-10" dirty="0">
                <a:latin typeface="KoPub돋움체 Light"/>
                <a:cs typeface="KoPub돋움체 Light"/>
              </a:rPr>
              <a:t>공</a:t>
            </a:r>
            <a:r>
              <a:rPr sz="550" b="0" dirty="0">
                <a:latin typeface="KoPub돋움체 Light"/>
                <a:cs typeface="KoPub돋움체 Light"/>
              </a:rPr>
              <a:t>기</a:t>
            </a:r>
            <a:r>
              <a:rPr sz="550" b="0" spc="5" dirty="0">
                <a:latin typeface="KoPub돋움체 Light"/>
                <a:cs typeface="KoPub돋움체 Light"/>
              </a:rPr>
              <a:t>관</a:t>
            </a:r>
            <a:r>
              <a:rPr sz="550" b="0" spc="-60" dirty="0">
                <a:latin typeface="KoPub돋움체 Light"/>
                <a:cs typeface="KoPub돋움체 Light"/>
              </a:rPr>
              <a:t>,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협</a:t>
            </a:r>
            <a:r>
              <a:rPr sz="550" b="0" spc="30" dirty="0">
                <a:latin typeface="KoPub돋움체 Light"/>
                <a:cs typeface="KoPub돋움체 Light"/>
              </a:rPr>
              <a:t>회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25" dirty="0">
                <a:latin typeface="KoPub돋움체 Light"/>
                <a:cs typeface="KoPub돋움체 Light"/>
              </a:rPr>
              <a:t>단</a:t>
            </a:r>
            <a:r>
              <a:rPr sz="550" b="0" spc="20" dirty="0">
                <a:latin typeface="KoPub돋움체 Light"/>
                <a:cs typeface="KoPub돋움체 Light"/>
              </a:rPr>
              <a:t>체</a:t>
            </a:r>
            <a:r>
              <a:rPr sz="550" b="0" spc="-60" dirty="0">
                <a:latin typeface="KoPub돋움체 Light"/>
                <a:cs typeface="KoPub돋움체 Light"/>
              </a:rPr>
              <a:t>,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5" dirty="0">
                <a:latin typeface="KoPub돋움체 Light"/>
                <a:cs typeface="KoPub돋움체 Light"/>
              </a:rPr>
              <a:t>서</a:t>
            </a:r>
            <a:r>
              <a:rPr sz="550" b="0" dirty="0">
                <a:latin typeface="KoPub돋움체 Light"/>
                <a:cs typeface="KoPub돋움체 Light"/>
              </a:rPr>
              <a:t>비</a:t>
            </a:r>
            <a:r>
              <a:rPr sz="550" b="0" spc="30" dirty="0">
                <a:latin typeface="KoPub돋움체 Light"/>
                <a:cs typeface="KoPub돋움체 Light"/>
              </a:rPr>
              <a:t>스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10" dirty="0">
                <a:latin typeface="KoPub돋움체 Light"/>
                <a:cs typeface="KoPub돋움체 Light"/>
              </a:rPr>
              <a:t>제</a:t>
            </a:r>
            <a:r>
              <a:rPr sz="550" b="0" spc="5" dirty="0">
                <a:latin typeface="KoPub돋움체 Light"/>
                <a:cs typeface="KoPub돋움체 Light"/>
              </a:rPr>
              <a:t>공</a:t>
            </a:r>
            <a:r>
              <a:rPr sz="550" b="0" spc="20" dirty="0">
                <a:latin typeface="KoPub돋움체 Light"/>
                <a:cs typeface="KoPub돋움체 Light"/>
              </a:rPr>
              <a:t>사</a:t>
            </a:r>
            <a:r>
              <a:rPr sz="550" b="0" dirty="0">
                <a:latin typeface="KoPub돋움체 Light"/>
                <a:cs typeface="KoPub돋움체 Light"/>
              </a:rPr>
              <a:t>업</a:t>
            </a:r>
            <a:r>
              <a:rPr sz="550" b="0" spc="30" dirty="0">
                <a:latin typeface="KoPub돋움체 Light"/>
                <a:cs typeface="KoPub돋움체 Light"/>
              </a:rPr>
              <a:t>자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5" dirty="0">
                <a:latin typeface="KoPub돋움체 Light"/>
                <a:cs typeface="KoPub돋움체 Light"/>
              </a:rPr>
              <a:t>등</a:t>
            </a:r>
            <a:r>
              <a:rPr sz="550" b="0" spc="30" dirty="0">
                <a:latin typeface="KoPub돋움체 Light"/>
                <a:cs typeface="KoPub돋움체 Light"/>
              </a:rPr>
              <a:t>이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5" dirty="0">
                <a:latin typeface="KoPub돋움체 Light"/>
                <a:cs typeface="KoPub돋움체 Light"/>
              </a:rPr>
              <a:t>그</a:t>
            </a:r>
            <a:r>
              <a:rPr sz="550" b="0" dirty="0">
                <a:latin typeface="KoPub돋움체 Light"/>
                <a:cs typeface="KoPub돋움체 Light"/>
              </a:rPr>
              <a:t>들</a:t>
            </a:r>
            <a:r>
              <a:rPr sz="550" b="0" spc="30" dirty="0">
                <a:latin typeface="KoPub돋움체 Light"/>
                <a:cs typeface="KoPub돋움체 Light"/>
              </a:rPr>
              <a:t>의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5" dirty="0">
                <a:latin typeface="KoPub돋움체 Light"/>
                <a:cs typeface="KoPub돋움체 Light"/>
              </a:rPr>
              <a:t>고</a:t>
            </a:r>
            <a:r>
              <a:rPr sz="550" b="0" spc="20" dirty="0">
                <a:latin typeface="KoPub돋움체 Light"/>
                <a:cs typeface="KoPub돋움체 Light"/>
              </a:rPr>
              <a:t>객</a:t>
            </a:r>
            <a:r>
              <a:rPr sz="550" b="0" spc="-60" dirty="0">
                <a:latin typeface="KoPub돋움체 Light"/>
                <a:cs typeface="KoPub돋움체 Light"/>
              </a:rPr>
              <a:t>,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5" dirty="0">
                <a:latin typeface="KoPub돋움체 Light"/>
                <a:cs typeface="KoPub돋움체 Light"/>
              </a:rPr>
              <a:t>임</a:t>
            </a:r>
            <a:r>
              <a:rPr sz="550" b="0" dirty="0">
                <a:latin typeface="KoPub돋움체 Light"/>
                <a:cs typeface="KoPub돋움체 Light"/>
              </a:rPr>
              <a:t>직</a:t>
            </a:r>
            <a:r>
              <a:rPr sz="550" b="0" spc="5" dirty="0">
                <a:latin typeface="KoPub돋움체 Light"/>
                <a:cs typeface="KoPub돋움체 Light"/>
              </a:rPr>
              <a:t>원에</a:t>
            </a:r>
            <a:r>
              <a:rPr sz="550" b="0" spc="30" dirty="0">
                <a:latin typeface="KoPub돋움체 Light"/>
                <a:cs typeface="KoPub돋움체 Light"/>
              </a:rPr>
              <a:t>게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20" dirty="0">
                <a:latin typeface="KoPub돋움체 Light"/>
                <a:cs typeface="KoPub돋움체 Light"/>
              </a:rPr>
              <a:t>문자</a:t>
            </a:r>
            <a:r>
              <a:rPr sz="550" b="0" spc="5" dirty="0">
                <a:latin typeface="KoPub돋움체 Light"/>
                <a:cs typeface="KoPub돋움체 Light"/>
              </a:rPr>
              <a:t>메</a:t>
            </a:r>
            <a:r>
              <a:rPr sz="550" b="0" spc="-5" dirty="0">
                <a:latin typeface="KoPub돋움체 Light"/>
                <a:cs typeface="KoPub돋움체 Light"/>
              </a:rPr>
              <a:t>시</a:t>
            </a:r>
            <a:r>
              <a:rPr sz="550" b="0" spc="10" dirty="0">
                <a:latin typeface="KoPub돋움체 Light"/>
                <a:cs typeface="KoPub돋움체 Light"/>
              </a:rPr>
              <a:t>지</a:t>
            </a:r>
            <a:r>
              <a:rPr sz="550" b="0" spc="-60" dirty="0">
                <a:latin typeface="KoPub돋움체 Light"/>
                <a:cs typeface="KoPub돋움체 Light"/>
              </a:rPr>
              <a:t>,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35" dirty="0">
                <a:latin typeface="KoPub돋움체 Light"/>
                <a:cs typeface="KoPub돋움체 Light"/>
              </a:rPr>
              <a:t>R</a:t>
            </a:r>
            <a:r>
              <a:rPr sz="550" b="0" spc="-20" dirty="0">
                <a:latin typeface="KoPub돋움체 Light"/>
                <a:cs typeface="KoPub돋움체 Light"/>
              </a:rPr>
              <a:t>C</a:t>
            </a:r>
            <a:r>
              <a:rPr sz="550" b="0" spc="-30" dirty="0">
                <a:latin typeface="KoPub돋움체 Light"/>
                <a:cs typeface="KoPub돋움체 Light"/>
              </a:rPr>
              <a:t>S</a:t>
            </a:r>
            <a:r>
              <a:rPr sz="550" b="0" spc="5" dirty="0">
                <a:latin typeface="KoPub돋움체 Light"/>
                <a:cs typeface="KoPub돋움체 Light"/>
              </a:rPr>
              <a:t>메</a:t>
            </a:r>
            <a:r>
              <a:rPr sz="550" b="0" spc="-5" dirty="0">
                <a:latin typeface="KoPub돋움체 Light"/>
                <a:cs typeface="KoPub돋움체 Light"/>
              </a:rPr>
              <a:t>시</a:t>
            </a:r>
            <a:r>
              <a:rPr sz="550" b="0" spc="10" dirty="0">
                <a:latin typeface="KoPub돋움체 Light"/>
                <a:cs typeface="KoPub돋움체 Light"/>
              </a:rPr>
              <a:t>지</a:t>
            </a:r>
            <a:r>
              <a:rPr sz="550" b="0" spc="-60" dirty="0">
                <a:latin typeface="KoPub돋움체 Light"/>
                <a:cs typeface="KoPub돋움체 Light"/>
              </a:rPr>
              <a:t>, </a:t>
            </a:r>
            <a:r>
              <a:rPr sz="550" b="0" spc="-10" dirty="0">
                <a:latin typeface="KoPub돋움체 Light"/>
                <a:cs typeface="KoPub돋움체 Light"/>
              </a:rPr>
              <a:t>모</a:t>
            </a:r>
            <a:r>
              <a:rPr sz="550" b="0" spc="10" dirty="0">
                <a:latin typeface="KoPub돋움체 Light"/>
                <a:cs typeface="KoPub돋움체 Light"/>
              </a:rPr>
              <a:t>바</a:t>
            </a:r>
            <a:r>
              <a:rPr sz="550" b="0" spc="30" dirty="0">
                <a:latin typeface="KoPub돋움체 Light"/>
                <a:cs typeface="KoPub돋움체 Light"/>
              </a:rPr>
              <a:t>일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30" dirty="0">
                <a:latin typeface="KoPub돋움체 Light"/>
                <a:cs typeface="KoPub돋움체 Light"/>
              </a:rPr>
              <a:t>앱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10" dirty="0">
                <a:latin typeface="KoPub돋움체 Light"/>
                <a:cs typeface="KoPub돋움체 Light"/>
              </a:rPr>
              <a:t>푸</a:t>
            </a:r>
            <a:r>
              <a:rPr sz="550" b="0" dirty="0">
                <a:latin typeface="KoPub돋움체 Light"/>
                <a:cs typeface="KoPub돋움체 Light"/>
              </a:rPr>
              <a:t>쉬</a:t>
            </a:r>
            <a:r>
              <a:rPr sz="550" b="0" spc="-60" dirty="0">
                <a:latin typeface="KoPub돋움체 Light"/>
                <a:cs typeface="KoPub돋움체 Light"/>
              </a:rPr>
              <a:t>,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10" dirty="0">
                <a:latin typeface="KoPub돋움체 Light"/>
                <a:cs typeface="KoPub돋움체 Light"/>
              </a:rPr>
              <a:t>카</a:t>
            </a:r>
            <a:r>
              <a:rPr sz="550" b="0" spc="-15" dirty="0">
                <a:latin typeface="KoPub돋움체 Light"/>
                <a:cs typeface="KoPub돋움체 Light"/>
              </a:rPr>
              <a:t>카</a:t>
            </a:r>
            <a:r>
              <a:rPr sz="550" b="0" spc="-10" dirty="0">
                <a:latin typeface="KoPub돋움체 Light"/>
                <a:cs typeface="KoPub돋움체 Light"/>
              </a:rPr>
              <a:t>오</a:t>
            </a:r>
            <a:r>
              <a:rPr sz="550" b="0" spc="30" dirty="0">
                <a:latin typeface="KoPub돋움체 Light"/>
                <a:cs typeface="KoPub돋움체 Light"/>
              </a:rPr>
              <a:t>톡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알</a:t>
            </a:r>
            <a:r>
              <a:rPr sz="550" b="0" spc="-10" dirty="0">
                <a:latin typeface="KoPub돋움체 Light"/>
                <a:cs typeface="KoPub돋움체 Light"/>
              </a:rPr>
              <a:t>림</a:t>
            </a:r>
            <a:r>
              <a:rPr sz="550" b="0" spc="30" dirty="0">
                <a:latin typeface="KoPub돋움체 Light"/>
                <a:cs typeface="KoPub돋움체 Light"/>
              </a:rPr>
              <a:t>톡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35" dirty="0">
                <a:latin typeface="KoPub돋움체 Light"/>
                <a:cs typeface="KoPub돋움체 Light"/>
              </a:rPr>
              <a:t>/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친</a:t>
            </a:r>
            <a:r>
              <a:rPr sz="550" b="0" spc="10" dirty="0">
                <a:latin typeface="KoPub돋움체 Light"/>
                <a:cs typeface="KoPub돋움체 Light"/>
              </a:rPr>
              <a:t>구</a:t>
            </a:r>
            <a:r>
              <a:rPr sz="550" b="0" spc="-10" dirty="0">
                <a:latin typeface="KoPub돋움체 Light"/>
                <a:cs typeface="KoPub돋움체 Light"/>
              </a:rPr>
              <a:t>톡</a:t>
            </a:r>
            <a:r>
              <a:rPr sz="550" b="0" spc="10" dirty="0">
                <a:latin typeface="KoPub돋움체 Light"/>
                <a:cs typeface="KoPub돋움체 Light"/>
              </a:rPr>
              <a:t>으</a:t>
            </a:r>
            <a:r>
              <a:rPr sz="550" b="0" spc="30" dirty="0">
                <a:latin typeface="KoPub돋움체 Light"/>
                <a:cs typeface="KoPub돋움체 Light"/>
              </a:rPr>
              <a:t>로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15" dirty="0">
                <a:latin typeface="KoPub돋움체 Light"/>
                <a:cs typeface="KoPub돋움체 Light"/>
              </a:rPr>
              <a:t>카</a:t>
            </a:r>
            <a:r>
              <a:rPr sz="550" b="0" spc="-30" dirty="0">
                <a:latin typeface="KoPub돋움체 Light"/>
                <a:cs typeface="KoPub돋움체 Light"/>
              </a:rPr>
              <a:t>드</a:t>
            </a:r>
            <a:r>
              <a:rPr sz="550" b="0" spc="-5" dirty="0">
                <a:latin typeface="KoPub돋움체 Light"/>
                <a:cs typeface="KoPub돋움체 Light"/>
              </a:rPr>
              <a:t>결제</a:t>
            </a:r>
            <a:r>
              <a:rPr sz="550" b="0" spc="-10" dirty="0">
                <a:latin typeface="KoPub돋움체 Light"/>
                <a:cs typeface="KoPub돋움체 Light"/>
              </a:rPr>
              <a:t>내</a:t>
            </a:r>
            <a:r>
              <a:rPr sz="550" b="0" spc="-5" dirty="0">
                <a:latin typeface="KoPub돋움체 Light"/>
                <a:cs typeface="KoPub돋움체 Light"/>
              </a:rPr>
              <a:t>역</a:t>
            </a:r>
            <a:r>
              <a:rPr sz="550" b="0" spc="30" dirty="0">
                <a:latin typeface="KoPub돋움체 Light"/>
                <a:cs typeface="KoPub돋움체 Light"/>
              </a:rPr>
              <a:t>과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같</a:t>
            </a:r>
            <a:r>
              <a:rPr sz="550" b="0" spc="30" dirty="0">
                <a:latin typeface="KoPub돋움체 Light"/>
                <a:cs typeface="KoPub돋움체 Light"/>
              </a:rPr>
              <a:t>은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5" dirty="0">
                <a:latin typeface="KoPub돋움체 Light"/>
                <a:cs typeface="KoPub돋움체 Light"/>
              </a:rPr>
              <a:t>정</a:t>
            </a:r>
            <a:r>
              <a:rPr sz="550" b="0" spc="-25" dirty="0">
                <a:latin typeface="KoPub돋움체 Light"/>
                <a:cs typeface="KoPub돋움체 Light"/>
              </a:rPr>
              <a:t>보</a:t>
            </a:r>
            <a:r>
              <a:rPr sz="550" b="0" spc="30" dirty="0">
                <a:latin typeface="KoPub돋움체 Light"/>
                <a:cs typeface="KoPub돋움체 Light"/>
              </a:rPr>
              <a:t>성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5" dirty="0">
                <a:latin typeface="KoPub돋움체 Light"/>
                <a:cs typeface="KoPub돋움체 Light"/>
              </a:rPr>
              <a:t>메</a:t>
            </a:r>
            <a:r>
              <a:rPr sz="550" b="0" spc="-15" dirty="0">
                <a:latin typeface="KoPub돋움체 Light"/>
                <a:cs typeface="KoPub돋움체 Light"/>
              </a:rPr>
              <a:t>시</a:t>
            </a:r>
            <a:r>
              <a:rPr sz="550" b="0" spc="30" dirty="0">
                <a:latin typeface="KoPub돋움체 Light"/>
                <a:cs typeface="KoPub돋움체 Light"/>
              </a:rPr>
              <a:t>지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또</a:t>
            </a:r>
            <a:r>
              <a:rPr sz="550" b="0" spc="30" dirty="0">
                <a:latin typeface="KoPub돋움체 Light"/>
                <a:cs typeface="KoPub돋움체 Light"/>
              </a:rPr>
              <a:t>는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15" dirty="0">
                <a:latin typeface="KoPub돋움체 Light"/>
                <a:cs typeface="KoPub돋움체 Light"/>
              </a:rPr>
              <a:t>'</a:t>
            </a:r>
            <a:r>
              <a:rPr sz="550" b="0" spc="-5" dirty="0">
                <a:latin typeface="KoPub돋움체 Light"/>
                <a:cs typeface="KoPub돋움체 Light"/>
              </a:rPr>
              <a:t>홍</a:t>
            </a:r>
            <a:r>
              <a:rPr sz="550" b="0" spc="-40" dirty="0">
                <a:latin typeface="KoPub돋움체 Light"/>
                <a:cs typeface="KoPub돋움체 Light"/>
              </a:rPr>
              <a:t>보</a:t>
            </a:r>
            <a:r>
              <a:rPr sz="550" b="0" spc="-10" dirty="0">
                <a:latin typeface="KoPub돋움체 Light"/>
                <a:cs typeface="KoPub돋움체 Light"/>
              </a:rPr>
              <a:t>,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10" dirty="0">
                <a:latin typeface="KoPub돋움체 Light"/>
                <a:cs typeface="KoPub돋움체 Light"/>
              </a:rPr>
              <a:t>마</a:t>
            </a:r>
            <a:r>
              <a:rPr sz="550" b="0" spc="-20" dirty="0">
                <a:latin typeface="KoPub돋움체 Light"/>
                <a:cs typeface="KoPub돋움체 Light"/>
              </a:rPr>
              <a:t>케</a:t>
            </a:r>
            <a:r>
              <a:rPr sz="550" b="0" spc="-5" dirty="0">
                <a:latin typeface="KoPub돋움체 Light"/>
                <a:cs typeface="KoPub돋움체 Light"/>
              </a:rPr>
              <a:t>팅</a:t>
            </a:r>
            <a:r>
              <a:rPr sz="550" b="0" spc="-30" dirty="0">
                <a:latin typeface="KoPub돋움체 Light"/>
                <a:cs typeface="KoPub돋움체 Light"/>
              </a:rPr>
              <a:t>'</a:t>
            </a:r>
            <a:r>
              <a:rPr sz="550" b="0" spc="30" dirty="0">
                <a:latin typeface="KoPub돋움체 Light"/>
                <a:cs typeface="KoPub돋움체 Light"/>
              </a:rPr>
              <a:t>을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10" dirty="0">
                <a:latin typeface="KoPub돋움체 Light"/>
                <a:cs typeface="KoPub돋움체 Light"/>
              </a:rPr>
              <a:t>하</a:t>
            </a:r>
            <a:r>
              <a:rPr sz="550" b="0" spc="30" dirty="0">
                <a:latin typeface="KoPub돋움체 Light"/>
                <a:cs typeface="KoPub돋움체 Light"/>
              </a:rPr>
              <a:t>는</a:t>
            </a:r>
            <a:r>
              <a:rPr sz="550" b="0" spc="-40" dirty="0">
                <a:latin typeface="KoPub돋움체 Light"/>
                <a:cs typeface="KoPub돋움체 Light"/>
              </a:rPr>
              <a:t> </a:t>
            </a:r>
            <a:r>
              <a:rPr sz="550" b="0" spc="-15" dirty="0">
                <a:latin typeface="KoPub돋움체 Light"/>
                <a:cs typeface="KoPub돋움체 Light"/>
              </a:rPr>
              <a:t>광</a:t>
            </a:r>
            <a:r>
              <a:rPr sz="550" b="0" spc="-30" dirty="0">
                <a:latin typeface="KoPub돋움체 Light"/>
                <a:cs typeface="KoPub돋움체 Light"/>
              </a:rPr>
              <a:t>고</a:t>
            </a:r>
            <a:r>
              <a:rPr sz="550" b="0" spc="20" dirty="0">
                <a:latin typeface="KoPub돋움체 Light"/>
                <a:cs typeface="KoPub돋움체 Light"/>
              </a:rPr>
              <a:t>성 </a:t>
            </a:r>
            <a:r>
              <a:rPr sz="550" b="0" spc="5" dirty="0">
                <a:latin typeface="KoPub돋움체 Light"/>
                <a:cs typeface="KoPub돋움체 Light"/>
              </a:rPr>
              <a:t>메</a:t>
            </a:r>
            <a:r>
              <a:rPr sz="550" b="0" spc="-5" dirty="0">
                <a:latin typeface="KoPub돋움체 Light"/>
                <a:cs typeface="KoPub돋움체 Light"/>
              </a:rPr>
              <a:t>시</a:t>
            </a:r>
            <a:r>
              <a:rPr sz="550" b="0" dirty="0">
                <a:latin typeface="KoPub돋움체 Light"/>
                <a:cs typeface="KoPub돋움체 Light"/>
              </a:rPr>
              <a:t>지</a:t>
            </a:r>
            <a:r>
              <a:rPr sz="550" b="0" spc="30" dirty="0">
                <a:latin typeface="KoPub돋움체 Light"/>
                <a:cs typeface="KoPub돋움체 Light"/>
              </a:rPr>
              <a:t>를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5" dirty="0">
                <a:latin typeface="KoPub돋움체 Light"/>
                <a:cs typeface="KoPub돋움체 Light"/>
              </a:rPr>
              <a:t>편</a:t>
            </a:r>
            <a:r>
              <a:rPr sz="550" b="0" dirty="0">
                <a:latin typeface="KoPub돋움체 Light"/>
                <a:cs typeface="KoPub돋움체 Light"/>
              </a:rPr>
              <a:t>리</a:t>
            </a:r>
            <a:r>
              <a:rPr sz="550" b="0" spc="-10" dirty="0">
                <a:latin typeface="KoPub돋움체 Light"/>
                <a:cs typeface="KoPub돋움체 Light"/>
              </a:rPr>
              <a:t>하</a:t>
            </a:r>
            <a:r>
              <a:rPr sz="550" b="0" spc="30" dirty="0">
                <a:latin typeface="KoPub돋움체 Light"/>
                <a:cs typeface="KoPub돋움체 Light"/>
              </a:rPr>
              <a:t>고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5" dirty="0">
                <a:latin typeface="KoPub돋움체 Light"/>
                <a:cs typeface="KoPub돋움체 Light"/>
              </a:rPr>
              <a:t>효</a:t>
            </a:r>
            <a:r>
              <a:rPr sz="550" b="0" spc="15" dirty="0">
                <a:latin typeface="KoPub돋움체 Light"/>
                <a:cs typeface="KoPub돋움체 Light"/>
              </a:rPr>
              <a:t>율</a:t>
            </a:r>
            <a:r>
              <a:rPr sz="550" b="0" spc="5" dirty="0">
                <a:latin typeface="KoPub돋움체 Light"/>
                <a:cs typeface="KoPub돋움체 Light"/>
              </a:rPr>
              <a:t>적</a:t>
            </a:r>
            <a:r>
              <a:rPr sz="550" b="0" spc="20" dirty="0">
                <a:latin typeface="KoPub돋움체 Light"/>
                <a:cs typeface="KoPub돋움체 Light"/>
              </a:rPr>
              <a:t>으</a:t>
            </a:r>
            <a:r>
              <a:rPr sz="550" b="0" spc="30" dirty="0">
                <a:latin typeface="KoPub돋움체 Light"/>
                <a:cs typeface="KoPub돋움체 Light"/>
              </a:rPr>
              <a:t>로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5" dirty="0">
                <a:latin typeface="KoPub돋움체 Light"/>
                <a:cs typeface="KoPub돋움체 Light"/>
              </a:rPr>
              <a:t>보</a:t>
            </a:r>
            <a:r>
              <a:rPr sz="550" b="0" spc="10" dirty="0">
                <a:latin typeface="KoPub돋움체 Light"/>
                <a:cs typeface="KoPub돋움체 Light"/>
              </a:rPr>
              <a:t>내</a:t>
            </a:r>
            <a:r>
              <a:rPr sz="550" b="0" spc="30" dirty="0">
                <a:latin typeface="KoPub돋움체 Light"/>
                <a:cs typeface="KoPub돋움체 Light"/>
              </a:rPr>
              <a:t>는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25" dirty="0">
                <a:latin typeface="KoPub돋움체 Light"/>
                <a:cs typeface="KoPub돋움체 Light"/>
              </a:rPr>
              <a:t>다양</a:t>
            </a:r>
            <a:r>
              <a:rPr sz="550" b="0" spc="30" dirty="0">
                <a:latin typeface="KoPub돋움체 Light"/>
                <a:cs typeface="KoPub돋움체 Light"/>
              </a:rPr>
              <a:t>한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편</a:t>
            </a:r>
            <a:r>
              <a:rPr sz="550" b="0" spc="-10" dirty="0">
                <a:latin typeface="KoPub돋움체 Light"/>
                <a:cs typeface="KoPub돋움체 Light"/>
              </a:rPr>
              <a:t>의</a:t>
            </a:r>
            <a:r>
              <a:rPr sz="550" b="0" dirty="0">
                <a:latin typeface="KoPub돋움체 Light"/>
                <a:cs typeface="KoPub돋움체 Light"/>
              </a:rPr>
              <a:t>기</a:t>
            </a:r>
            <a:r>
              <a:rPr sz="550" b="0" spc="25" dirty="0">
                <a:latin typeface="KoPub돋움체 Light"/>
                <a:cs typeface="KoPub돋움체 Light"/>
              </a:rPr>
              <a:t>능</a:t>
            </a:r>
            <a:r>
              <a:rPr sz="550" b="0" spc="30" dirty="0">
                <a:latin typeface="KoPub돋움체 Light"/>
                <a:cs typeface="KoPub돋움체 Light"/>
              </a:rPr>
              <a:t>을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10" dirty="0">
                <a:latin typeface="KoPub돋움체 Light"/>
                <a:cs typeface="KoPub돋움체 Light"/>
              </a:rPr>
              <a:t>제</a:t>
            </a:r>
            <a:r>
              <a:rPr sz="550" b="0" spc="5" dirty="0">
                <a:latin typeface="KoPub돋움체 Light"/>
                <a:cs typeface="KoPub돋움체 Light"/>
              </a:rPr>
              <a:t>공</a:t>
            </a:r>
            <a:r>
              <a:rPr sz="550" b="0" spc="20" dirty="0">
                <a:latin typeface="KoPub돋움체 Light"/>
                <a:cs typeface="KoPub돋움체 Light"/>
              </a:rPr>
              <a:t>하</a:t>
            </a:r>
            <a:r>
              <a:rPr sz="550" b="0" spc="30" dirty="0">
                <a:latin typeface="KoPub돋움체 Light"/>
                <a:cs typeface="KoPub돋움체 Light"/>
              </a:rPr>
              <a:t>는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5" dirty="0">
                <a:latin typeface="KoPub돋움체 Light"/>
                <a:cs typeface="KoPub돋움체 Light"/>
              </a:rPr>
              <a:t>서</a:t>
            </a:r>
            <a:r>
              <a:rPr sz="550" b="0" dirty="0">
                <a:latin typeface="KoPub돋움체 Light"/>
                <a:cs typeface="KoPub돋움체 Light"/>
              </a:rPr>
              <a:t>비</a:t>
            </a:r>
            <a:r>
              <a:rPr sz="550" b="0" spc="30" dirty="0">
                <a:latin typeface="KoPub돋움체 Light"/>
                <a:cs typeface="KoPub돋움체 Light"/>
              </a:rPr>
              <a:t>스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9099" y="2232022"/>
            <a:ext cx="61785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1" spc="-35" dirty="0">
                <a:latin typeface="에스코어 드림 6 Bold"/>
                <a:cs typeface="에스코어 드림 6 Bold"/>
              </a:rPr>
              <a:t>역무</a:t>
            </a:r>
            <a:r>
              <a:rPr sz="650" b="1" spc="-40" dirty="0">
                <a:latin typeface="에스코어 드림 6 Bold"/>
                <a:cs typeface="에스코어 드림 6 Bold"/>
              </a:rPr>
              <a:t> </a:t>
            </a:r>
            <a:r>
              <a:rPr sz="650" b="1" spc="-35" dirty="0">
                <a:latin typeface="에스코어 드림 6 Bold"/>
                <a:cs typeface="에스코어 드림 6 Bold"/>
              </a:rPr>
              <a:t>제공 </a:t>
            </a:r>
            <a:r>
              <a:rPr sz="650" b="1" spc="-20" dirty="0">
                <a:latin typeface="에스코어 드림 6 Bold"/>
                <a:cs typeface="에스코어 드림 6 Bold"/>
              </a:rPr>
              <a:t>및</a:t>
            </a:r>
            <a:r>
              <a:rPr sz="650" b="1" spc="-35" dirty="0">
                <a:latin typeface="에스코어 드림 6 Bold"/>
                <a:cs typeface="에스코어 드림 6 Bold"/>
              </a:rPr>
              <a:t> </a:t>
            </a:r>
            <a:r>
              <a:rPr sz="650" b="1" spc="-25" dirty="0">
                <a:latin typeface="에스코어 드림 6 Bold"/>
                <a:cs typeface="에스코어 드림 6 Bold"/>
              </a:rPr>
              <a:t>이용</a:t>
            </a:r>
            <a:endParaRPr sz="650">
              <a:latin typeface="에스코어 드림 6 Bold"/>
              <a:cs typeface="에스코어 드림 6 Bol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9030" y="2407931"/>
            <a:ext cx="3253740" cy="1145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550" b="0" spc="-10" dirty="0">
                <a:latin typeface="KoPub돋움체 Light"/>
                <a:cs typeface="KoPub돋움체 Light"/>
              </a:rPr>
              <a:t>제17조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(회사의 </a:t>
            </a:r>
            <a:r>
              <a:rPr sz="550" b="0" spc="-25" dirty="0">
                <a:latin typeface="KoPub돋움체 Light"/>
                <a:cs typeface="KoPub돋움체 Light"/>
              </a:rPr>
              <a:t>의무)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 startAt="4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제공과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관련하여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취득한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이용고객의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정보를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본인의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사전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승낙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없이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타인에게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누설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배포할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수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없으며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상업적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목적으로도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사용할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없습니다.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다만,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관계법령에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관계기관으로부터의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법률의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규정에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따른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적법한 절차에 의한 경우 또는 회사가 정한 기간 동안 이용요금을 체납하여 이용고객의 동의를 얻어 </a:t>
            </a:r>
            <a:r>
              <a:rPr sz="550" b="0" spc="-20" dirty="0">
                <a:latin typeface="KoPub돋움체 Light"/>
                <a:cs typeface="KoPub돋움체 Light"/>
              </a:rPr>
              <a:t>신용정보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사업자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신용정보집중기관에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제공하는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그러하지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않습니다.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 startAt="4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제공목적에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맞는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이용여부를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확인하기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위하여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상시적으로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모니터링을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실시하며,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불법스팸을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전송한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사실을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확인한</a:t>
            </a:r>
            <a:r>
              <a:rPr sz="550" b="0" spc="5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경우,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한국인터넷진흥원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불법스팸대응센터에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관련</a:t>
            </a:r>
            <a:r>
              <a:rPr sz="550" b="0" spc="5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자료를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첨부하여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신고할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수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</a:pPr>
            <a:r>
              <a:rPr sz="550" b="0" spc="-10" dirty="0">
                <a:latin typeface="KoPub돋움체 Light"/>
                <a:cs typeface="KoPub돋움체 Light"/>
              </a:rPr>
              <a:t>8.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 이용료 청구의 분쟁해결 및 공공의 질서 또는 미풍양속을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해하는 내용에 대한 </a:t>
            </a:r>
            <a:r>
              <a:rPr sz="550" b="0" spc="-25" dirty="0">
                <a:latin typeface="KoPub돋움체 Light"/>
                <a:cs typeface="KoPub돋움체 Light"/>
              </a:rPr>
              <a:t>경찰서,</a:t>
            </a:r>
            <a:r>
              <a:rPr sz="550" b="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전파관리소,</a:t>
            </a:r>
            <a:r>
              <a:rPr sz="550" b="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방송통신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위원회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관계기관의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수사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협조를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위해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이용고객으로부터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전송된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메시지에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전송로그를</a:t>
            </a:r>
            <a:r>
              <a:rPr sz="550" b="0" spc="-10" dirty="0">
                <a:latin typeface="KoPub돋움체 Light"/>
                <a:cs typeface="KoPub돋움체 Light"/>
              </a:rPr>
              <a:t> 1년 </a:t>
            </a:r>
            <a:r>
              <a:rPr sz="550" b="0" dirty="0">
                <a:latin typeface="KoPub돋움체 Light"/>
                <a:cs typeface="KoPub돋움체 Light"/>
              </a:rPr>
              <a:t>간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보관합니다.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이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기간이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경과한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메시지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로그에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대해서는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자동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삭제되며,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삭제된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로그에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대해서는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어떠한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경우에도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제공이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불가합니다.</a:t>
            </a:r>
            <a:endParaRPr sz="550">
              <a:latin typeface="KoPub돋움체 Light"/>
              <a:cs typeface="KoPub돋움체 Light"/>
            </a:endParaRPr>
          </a:p>
          <a:p>
            <a:pPr marL="122555" marR="5080" indent="-110489" algn="just">
              <a:lnSpc>
                <a:spcPct val="103000"/>
              </a:lnSpc>
            </a:pPr>
            <a:r>
              <a:rPr sz="550" b="0" spc="-35" dirty="0">
                <a:latin typeface="KoPub돋움체 Light"/>
                <a:cs typeface="KoPub돋움체 Light"/>
              </a:rPr>
              <a:t>10.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전기통신사업법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제84조의2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과학기술정보통신부의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관련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(거짓으로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표시된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전화번호로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인한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피해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예방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관한)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고시에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따라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발신번호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사전등록서비스를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운영합니다.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9030" y="3616686"/>
            <a:ext cx="3253740" cy="281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제18조 </a:t>
            </a:r>
            <a:r>
              <a:rPr sz="550" b="0" spc="-10" dirty="0">
                <a:latin typeface="KoPub돋움체 Light"/>
                <a:cs typeface="KoPub돋움체 Light"/>
              </a:rPr>
              <a:t>(이용고객의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의무)</a:t>
            </a:r>
            <a:endParaRPr sz="550">
              <a:latin typeface="KoPub돋움체 Light"/>
              <a:cs typeface="KoPub돋움체 Light"/>
            </a:endParaRPr>
          </a:p>
          <a:p>
            <a:pPr marL="88265" marR="5080" indent="-76200">
              <a:lnSpc>
                <a:spcPct val="103000"/>
              </a:lnSpc>
            </a:pPr>
            <a:r>
              <a:rPr sz="550" b="0" spc="-10" dirty="0">
                <a:latin typeface="KoPub돋움체 Light"/>
                <a:cs typeface="KoPub돋움체 Light"/>
              </a:rPr>
              <a:t>8.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전기통신사업법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제84조의2(전화번호의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거짓표시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금지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이용자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보호)에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의거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이용자는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본인의</a:t>
            </a:r>
            <a:r>
              <a:rPr sz="550" b="0" spc="-10" dirty="0">
                <a:latin typeface="KoPub돋움체 Light"/>
                <a:cs typeface="KoPub돋움체 Light"/>
              </a:rPr>
              <a:t> 발신번호를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사전에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등록하고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등록된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번호로만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발송해야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8890" y="3962093"/>
            <a:ext cx="3253740" cy="541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제19조</a:t>
            </a:r>
            <a:r>
              <a:rPr sz="550" b="0" spc="-10" dirty="0">
                <a:latin typeface="KoPub돋움체 Light"/>
                <a:cs typeface="KoPub돋움체 Light"/>
              </a:rPr>
              <a:t> (이용고객의 </a:t>
            </a:r>
            <a:r>
              <a:rPr sz="550" b="0" spc="-25" dirty="0">
                <a:latin typeface="KoPub돋움체 Light"/>
                <a:cs typeface="KoPub돋움체 Light"/>
              </a:rPr>
              <a:t>책임)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  <a:buAutoNum type="arabicPeriod" startAt="3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이용고객에게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통보된 서비스 </a:t>
            </a:r>
            <a:r>
              <a:rPr sz="550" b="0" spc="-50" dirty="0">
                <a:latin typeface="KoPub돋움체 Light"/>
                <a:cs typeface="KoPub돋움체 Light"/>
              </a:rPr>
              <a:t>ID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 </a:t>
            </a:r>
            <a:r>
              <a:rPr sz="550" b="0" spc="-10" dirty="0">
                <a:latin typeface="KoPub돋움체 Light"/>
                <a:cs typeface="KoPub돋움체 Light"/>
              </a:rPr>
              <a:t>비밀번호에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의하여 발생되는 사용상의 과실 또는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제3자에 의한 부정사용 </a:t>
            </a:r>
            <a:r>
              <a:rPr sz="550" b="0" spc="-25" dirty="0">
                <a:latin typeface="KoPub돋움체 Light"/>
                <a:cs typeface="KoPub돋움체 Light"/>
              </a:rPr>
              <a:t>등에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대한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모든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책임은</a:t>
            </a:r>
            <a:r>
              <a:rPr sz="550" b="0" spc="-10" dirty="0">
                <a:latin typeface="KoPub돋움체 Light"/>
                <a:cs typeface="KoPub돋움체 Light"/>
              </a:rPr>
              <a:t> 이용고객에게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있습니다.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다만,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회사의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고의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중과실이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있는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그러하지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아니합니다.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  <a:buAutoNum type="arabicPeriod" startAt="3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이용고객은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문자메시지,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RCS메시지,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PUSH메시지,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카카오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알림톡/친구톡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발송을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위해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운영하는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어플리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케이션,</a:t>
            </a:r>
            <a:r>
              <a:rPr sz="550" b="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웹서버,</a:t>
            </a:r>
            <a:r>
              <a:rPr sz="550" b="0" dirty="0">
                <a:latin typeface="KoPub돋움체 Light"/>
                <a:cs typeface="KoPub돋움체 Light"/>
              </a:rPr>
              <a:t> </a:t>
            </a:r>
            <a:r>
              <a:rPr sz="550" b="0" spc="-30" dirty="0">
                <a:latin typeface="KoPub돋움체 Light"/>
                <a:cs typeface="KoPub돋움체 Light"/>
              </a:rPr>
              <a:t>DB서버,</a:t>
            </a:r>
            <a:r>
              <a:rPr sz="550" b="0" dirty="0">
                <a:latin typeface="KoPub돋움체 Light"/>
                <a:cs typeface="KoPub돋움체 Light"/>
              </a:rPr>
              <a:t> 네트웍 등에 대한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관리의 책임을 </a:t>
            </a:r>
            <a:r>
              <a:rPr sz="550" b="0" spc="-25" dirty="0">
                <a:latin typeface="KoPub돋움체 Light"/>
                <a:cs typeface="KoPub돋움체 Light"/>
              </a:rPr>
              <a:t>가지며,</a:t>
            </a:r>
            <a:r>
              <a:rPr sz="550" b="0" dirty="0">
                <a:latin typeface="KoPub돋움체 Light"/>
                <a:cs typeface="KoPub돋움체 Light"/>
              </a:rPr>
              <a:t> 이용고객의 관리 소홀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 시스템 취약점에 </a:t>
            </a:r>
            <a:r>
              <a:rPr sz="550" b="0" spc="-25" dirty="0">
                <a:latin typeface="KoPub돋움체 Light"/>
                <a:cs typeface="KoPub돋움체 Light"/>
              </a:rPr>
              <a:t>의한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해킹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불법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침해로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인해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발생되는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중단, </a:t>
            </a:r>
            <a:r>
              <a:rPr sz="550" b="0" dirty="0">
                <a:latin typeface="KoPub돋움체 Light"/>
                <a:cs typeface="KoPub돋움체 Light"/>
              </a:rPr>
              <a:t>불법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스팸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발송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등의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피해에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대해서는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회사가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책임지지</a:t>
            </a:r>
            <a:r>
              <a:rPr sz="550" b="0" spc="-20" dirty="0">
                <a:latin typeface="KoPub돋움체 Light"/>
                <a:cs typeface="KoPub돋움체 Light"/>
              </a:rPr>
              <a:t> 않습니다.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9099" y="4650116"/>
            <a:ext cx="32829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1" spc="-25" dirty="0">
                <a:latin typeface="에스코어 드림 6 Bold"/>
                <a:cs typeface="에스코어 드림 6 Bold"/>
              </a:rPr>
              <a:t>이용제한</a:t>
            </a:r>
            <a:endParaRPr sz="650">
              <a:latin typeface="에스코어 드림 6 Bold"/>
              <a:cs typeface="에스코어 드림 6 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9099" y="4826024"/>
            <a:ext cx="3253740" cy="2181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제23조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(이용의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제한)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국가비상사태,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설비의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장애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이용의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폭주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등으로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이용에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지장이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있는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때에는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일부를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제한하거나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정지할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indent="-7683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이용내용이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다음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각호에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해당할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이용을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제한할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167640" marR="5080" indent="-79375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②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이용고객이 </a:t>
            </a:r>
            <a:r>
              <a:rPr sz="550" b="0" dirty="0">
                <a:latin typeface="KoPub돋움체 Light"/>
                <a:cs typeface="KoPub돋움체 Light"/>
              </a:rPr>
              <a:t>지정된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요금납기일로부터 5영업일 </a:t>
            </a:r>
            <a:r>
              <a:rPr sz="550" b="0" dirty="0">
                <a:latin typeface="KoPub돋움체 Light"/>
                <a:cs typeface="KoPub돋움체 Light"/>
              </a:rPr>
              <a:t>이내에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청구된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요금을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납입하지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않거나,</a:t>
            </a:r>
            <a:r>
              <a:rPr sz="550" b="0" spc="-10" dirty="0">
                <a:latin typeface="KoPub돋움체 Light"/>
                <a:cs typeface="KoPub돋움체 Light"/>
              </a:rPr>
              <a:t> 휴폐업, </a:t>
            </a:r>
            <a:r>
              <a:rPr sz="550" b="0" dirty="0">
                <a:latin typeface="KoPub돋움체 Light"/>
                <a:cs typeface="KoPub돋움체 Light"/>
              </a:rPr>
              <a:t>사망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월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발생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이용요금이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담보가액을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초과한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⑬ 광고의 수신자가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스팸으로 </a:t>
            </a:r>
            <a:r>
              <a:rPr sz="550" b="0" spc="-10" dirty="0">
                <a:latin typeface="KoPub돋움체 Light"/>
                <a:cs typeface="KoPub돋움체 Light"/>
              </a:rPr>
              <a:t>신고하거나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 발송하는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메시지가 불법스팸임이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판명될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167640" marR="5080" indent="-79375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⑭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회사의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수신거부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처리에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불성실하여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수신거부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건수가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감소되지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않거나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발송금지를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요청한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메시지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내용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중복적으로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발송될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⑮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방송통신위원회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한국인터넷진흥원이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불법스팸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전송사실을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확인하여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이용정지를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요청하는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169545" marR="5080" indent="-81280" algn="just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⑯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과학기술정보통신부(거짓으로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표시된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전화번호로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인한</a:t>
            </a:r>
            <a:r>
              <a:rPr sz="550" b="0" spc="8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이용자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피해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예방에</a:t>
            </a:r>
            <a:r>
              <a:rPr sz="550" b="0" spc="8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관한)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고시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spc="-30" dirty="0">
                <a:latin typeface="KoPub돋움체 Light"/>
                <a:cs typeface="KoPub돋움체 Light"/>
              </a:rPr>
              <a:t>제2015-</a:t>
            </a:r>
            <a:r>
              <a:rPr sz="550" b="0" dirty="0">
                <a:latin typeface="KoPub돋움체 Light"/>
                <a:cs typeface="KoPub돋움체 Light"/>
              </a:rPr>
              <a:t>32호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제4조,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제5조,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제7조에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따라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과학기술정보통신부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중앙전파관리소,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한국인터넷진흥원(KISA)에서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번호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변작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등으로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판명되어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이용정지를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요청한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88900" algn="just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④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미청구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미수금액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합계가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담보금액의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90%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초과시</a:t>
            </a:r>
            <a:endParaRPr sz="550">
              <a:latin typeface="KoPub돋움체 Light"/>
              <a:cs typeface="KoPub돋움체 Light"/>
            </a:endParaRPr>
          </a:p>
          <a:p>
            <a:pPr marL="169545" marR="5080" indent="-81280" algn="just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⑱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이동통신사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3사(SKT,</a:t>
            </a:r>
            <a:r>
              <a:rPr sz="550" b="0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KT,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30" dirty="0">
                <a:latin typeface="KoPub돋움체 Light"/>
                <a:cs typeface="KoPub돋움체 Light"/>
              </a:rPr>
              <a:t>LGU+)에</a:t>
            </a:r>
            <a:r>
              <a:rPr sz="550" b="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LMS발송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비율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중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당사(LGU+)의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비율이 </a:t>
            </a:r>
            <a:r>
              <a:rPr sz="550" b="0" spc="-10" dirty="0">
                <a:latin typeface="KoPub돋움체 Light"/>
                <a:cs typeface="KoPub돋움체 Light"/>
              </a:rPr>
              <a:t>과학기술정보통신부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무선통신서비스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가입회선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통계상의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비율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2배를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초과할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 startAt="3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상기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제2항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제⑬호,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제⑭호,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제⑮호,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제④호,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제⑱호의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이용고객에게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발송량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축소,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서비스ID수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축소,</a:t>
            </a:r>
            <a:r>
              <a:rPr sz="550" b="0" dirty="0">
                <a:latin typeface="KoPub돋움체 Light"/>
                <a:cs typeface="KoPub돋움체 Light"/>
              </a:rPr>
              <a:t> 서비스 </a:t>
            </a:r>
            <a:r>
              <a:rPr sz="550" b="0" spc="-30" dirty="0">
                <a:latin typeface="KoPub돋움체 Light"/>
                <a:cs typeface="KoPub돋움체 Light"/>
              </a:rPr>
              <a:t>ID</a:t>
            </a:r>
            <a:r>
              <a:rPr sz="550" b="0" dirty="0">
                <a:latin typeface="KoPub돋움체 Light"/>
                <a:cs typeface="KoPub돋움체 Light"/>
              </a:rPr>
              <a:t> 중지 등의 방법으로 서비스를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제한할 수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 startAt="3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상기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제2항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제⑱호의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이용고객에게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사실확인을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위한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이동통신사별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LMS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비율,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발생원인,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발송구조에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소명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할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 startAt="3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상기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제2항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제⑯호의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회선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최대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30일간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중지할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있습니다.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단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악의적인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목적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없이 이용자의 실수로 인해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변작된 경우 이용자의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소명을 받고 심사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후 서비스를 재개할 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 startAt="3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이용고객은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개인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사유에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의해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일시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이용중단을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회사에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요청할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때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일시이용중단의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기간은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1회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최대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90일을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넘지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아니합니다.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또한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일시이용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정지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기간에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이용고객에게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기본료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또는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최저료를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부과하지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않습니다.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9099" y="7070793"/>
            <a:ext cx="3253740" cy="972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제24조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(이용제한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절차)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제23조 (이용의 제한)에 의하여 이용제한을 하고자 하는 경우에는 그 </a:t>
            </a:r>
            <a:r>
              <a:rPr sz="550" b="0" spc="-40" dirty="0">
                <a:latin typeface="KoPub돋움체 Light"/>
                <a:cs typeface="KoPub돋움체 Light"/>
              </a:rPr>
              <a:t>사유,</a:t>
            </a:r>
            <a:r>
              <a:rPr sz="550" b="0" dirty="0">
                <a:latin typeface="KoPub돋움체 Light"/>
                <a:cs typeface="KoPub돋움체 Light"/>
              </a:rPr>
              <a:t> 일시 및 기간을 정하여 </a:t>
            </a:r>
            <a:r>
              <a:rPr sz="550" b="0" spc="-20" dirty="0">
                <a:latin typeface="KoPub돋움체 Light"/>
                <a:cs typeface="KoPub돋움체 Light"/>
              </a:rPr>
              <a:t>이용정지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7일전까지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등의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방법에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의하여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해당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대리인에게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통지합니다.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다만,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긴급하게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이용을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정지할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필요가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있다고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인정하는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이용고객의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귀책사유로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통보가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불가능한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경우,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제23조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제2항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제2호의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사전통지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없이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중단할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제1항에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의하여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이용정지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통지를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받은</a:t>
            </a:r>
            <a:r>
              <a:rPr sz="550" b="0" spc="-10" dirty="0">
                <a:latin typeface="KoPub돋움체 Light"/>
                <a:cs typeface="KoPub돋움체 Light"/>
              </a:rPr>
              <a:t> 이용고객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-10" dirty="0">
                <a:latin typeface="KoPub돋움체 Light"/>
                <a:cs typeface="KoPub돋움체 Light"/>
              </a:rPr>
              <a:t> 대리인은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이용정지의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통지에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대하여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이의가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있을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때에는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이의신청을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할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제2항에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의한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이의신청에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대하여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확인을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위한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기간까지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이용정지를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일시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연기할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있으며,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결과를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대리인에게</a:t>
            </a:r>
            <a:r>
              <a:rPr sz="550" b="0" spc="-10" dirty="0">
                <a:latin typeface="KoPub돋움체 Light"/>
                <a:cs typeface="KoPub돋움체 Light"/>
              </a:rPr>
              <a:t> 통지합니다.</a:t>
            </a:r>
            <a:endParaRPr sz="550">
              <a:latin typeface="KoPub돋움체 Light"/>
              <a:cs typeface="KoPub돋움체 Light"/>
            </a:endParaRPr>
          </a:p>
          <a:p>
            <a:pPr marL="88900" indent="-76835" algn="just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이용정지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기간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중에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이용정지사유가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해소된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것이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확인된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이용정지조치를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즉시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해제합니다.</a:t>
            </a:r>
            <a:endParaRPr sz="550">
              <a:latin typeface="KoPub돋움체 Light"/>
              <a:cs typeface="KoPub돋움체 Light"/>
            </a:endParaRPr>
          </a:p>
          <a:p>
            <a:pPr marL="88900" indent="-76835" algn="just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회사의 귀책사유가 없는 서비스의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제한으로 인해 이용고객에게 손해가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발생한 </a:t>
            </a:r>
            <a:r>
              <a:rPr sz="550" b="0" spc="-25" dirty="0">
                <a:latin typeface="KoPub돋움체 Light"/>
                <a:cs typeface="KoPub돋움체 Light"/>
              </a:rPr>
              <a:t>경우,</a:t>
            </a:r>
            <a:r>
              <a:rPr sz="550" b="0" dirty="0">
                <a:latin typeface="KoPub돋움체 Light"/>
                <a:cs typeface="KoPub돋움체 Light"/>
              </a:rPr>
              <a:t> 회사는 책임을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지지 </a:t>
            </a:r>
            <a:r>
              <a:rPr sz="550" b="0" spc="-20" dirty="0">
                <a:latin typeface="KoPub돋움체 Light"/>
                <a:cs typeface="KoPub돋움체 Light"/>
              </a:rPr>
              <a:t>않습니다.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9099" y="8190876"/>
            <a:ext cx="779780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1" spc="-45" dirty="0">
                <a:latin typeface="에스코어 드림 6 Bold"/>
                <a:cs typeface="에스코어 드림 6 Bold"/>
              </a:rPr>
              <a:t>계약변경</a:t>
            </a:r>
            <a:r>
              <a:rPr sz="650" b="1" spc="-30" dirty="0">
                <a:latin typeface="에스코어 드림 6 Bold"/>
                <a:cs typeface="에스코어 드림 6 Bold"/>
              </a:rPr>
              <a:t> </a:t>
            </a:r>
            <a:r>
              <a:rPr sz="650" b="1" spc="-20" dirty="0">
                <a:latin typeface="에스코어 드림 6 Bold"/>
                <a:cs typeface="에스코어 드림 6 Bold"/>
              </a:rPr>
              <a:t>및</a:t>
            </a:r>
            <a:r>
              <a:rPr sz="650" b="1" spc="-25" dirty="0">
                <a:latin typeface="에스코어 드림 6 Bold"/>
                <a:cs typeface="에스코어 드림 6 Bold"/>
              </a:rPr>
              <a:t> 해제/해지</a:t>
            </a:r>
            <a:endParaRPr sz="650">
              <a:latin typeface="에스코어 드림 6 Bold"/>
              <a:cs typeface="에스코어 드림 6 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9030" y="8366783"/>
            <a:ext cx="3253740" cy="183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제29조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(이용계약의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해지)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신청자가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개시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이용계약을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해제하고자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하거나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개시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후에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이용계약을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해지하고자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할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때에는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해지하고자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하는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날의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5일전까지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이용계약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해지신청서를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제출하여야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제1항의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규정에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의하여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해지신청이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접수되면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요청한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해지일로부터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이용을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제한합니다.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이용이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날까지의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요금을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완납하여야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제23조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(이용의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제한)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제24조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(이용제한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절차)에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따른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이용정지기간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경과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후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1개월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이내에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그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사유를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해소하지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아니한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spc="-35" dirty="0">
                <a:latin typeface="KoPub돋움체 Light"/>
                <a:cs typeface="KoPub돋움체 Light"/>
              </a:rPr>
              <a:t>경우,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정당한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사유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없이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의견진술에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응하지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않은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이용계약을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</a:t>
            </a:r>
            <a:r>
              <a:rPr sz="550" b="0" spc="-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해제합니다.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요금납기일로부터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30일이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경과할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때까지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요금을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납부하지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아니하거나,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휴폐업,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회생,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파산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절차를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신청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 개시한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경우,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이용계약을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즉시 해지할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정지가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불가한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미납이용고객이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요금납기일로부터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60일이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경과할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때까지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납부하지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아니한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이용계약을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즉시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해지할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제3항에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의해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해제,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해지된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이용고객에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대하여는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귀책사유가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해소될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때까지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가입을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제한할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있으며,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이용신청에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대한</a:t>
            </a:r>
            <a:r>
              <a:rPr sz="550" b="0" spc="-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승낙을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유보하기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위하여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35" dirty="0">
                <a:latin typeface="KoPub돋움체 Light"/>
                <a:cs typeface="KoPub돋움체 Light"/>
              </a:rPr>
              <a:t>성명,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법인</a:t>
            </a:r>
            <a:r>
              <a:rPr sz="550" b="0" spc="-3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사업자등록번호,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전화번호,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해지사유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등의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정보를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1년간</a:t>
            </a:r>
            <a:r>
              <a:rPr sz="550" b="0" spc="-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보관할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835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일시이용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중단을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요청한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90일이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경과하였을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때,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이용고객에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대한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직권해지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조치를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취할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다만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직권해지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7일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고객에게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직권해지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사실을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통보하여야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합니다.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이때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이용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고객이 일시이용 </a:t>
            </a:r>
            <a:r>
              <a:rPr sz="550" b="0" dirty="0">
                <a:latin typeface="KoPub돋움체 Light"/>
                <a:cs typeface="KoPub돋움체 Light"/>
              </a:rPr>
              <a:t>중단상태</a:t>
            </a:r>
            <a:r>
              <a:rPr sz="550" b="0" spc="-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연장의사를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밝힐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-20" dirty="0">
                <a:latin typeface="KoPub돋움체 Light"/>
                <a:cs typeface="KoPub돋움체 Light"/>
              </a:rPr>
              <a:t> 일시이용 </a:t>
            </a:r>
            <a:r>
              <a:rPr sz="550" b="0" dirty="0">
                <a:latin typeface="KoPub돋움체 Light"/>
                <a:cs typeface="KoPub돋움체 Light"/>
              </a:rPr>
              <a:t>중단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기간이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90일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30" dirty="0">
                <a:latin typeface="KoPub돋움체 Light"/>
                <a:cs typeface="KoPub돋움체 Light"/>
              </a:rPr>
              <a:t>연장되며,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의사를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밝히지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않을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시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회사는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직권해지에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동의한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것으로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간주하여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직권해지를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집행합니다.</a:t>
            </a:r>
            <a:endParaRPr sz="550">
              <a:latin typeface="KoPub돋움체 Light"/>
              <a:cs typeface="KoPub돋움체 Light"/>
            </a:endParaRPr>
          </a:p>
          <a:p>
            <a:pPr marL="88265" marR="5080" indent="-76200" algn="just">
              <a:lnSpc>
                <a:spcPct val="103000"/>
              </a:lnSpc>
              <a:buAutoNum type="arabicPeriod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90일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내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재가입할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40" dirty="0">
                <a:latin typeface="KoPub돋움체 Light"/>
                <a:cs typeface="KoPub돋움체 Light"/>
              </a:rPr>
              <a:t>경우,</a:t>
            </a:r>
            <a:r>
              <a:rPr sz="550" b="0" dirty="0">
                <a:latin typeface="KoPub돋움체 Light"/>
                <a:cs typeface="KoPub돋움체 Light"/>
              </a:rPr>
              <a:t> 회사는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해당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이용고객을</a:t>
            </a:r>
            <a:r>
              <a:rPr sz="550" b="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신규고객이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아닌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기존고객으로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분류하여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관리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spc="-40" dirty="0">
                <a:latin typeface="KoPub돋움체 Light"/>
                <a:cs typeface="KoPub돋움체 Light"/>
              </a:rPr>
              <a:t>합니다.</a:t>
            </a:r>
            <a:r>
              <a:rPr sz="550" b="0" dirty="0">
                <a:latin typeface="KoPub돋움체 Light"/>
                <a:cs typeface="KoPub돋움체 Light"/>
              </a:rPr>
              <a:t> 이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때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이용고객은 </a:t>
            </a:r>
            <a:r>
              <a:rPr sz="550" b="0" dirty="0">
                <a:latin typeface="KoPub돋움체 Light"/>
                <a:cs typeface="KoPub돋움체 Light"/>
              </a:rPr>
              <a:t>재가입한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날짜가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아닌,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가입일자에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준하여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30" dirty="0">
                <a:latin typeface="KoPub돋움체 Light"/>
                <a:cs typeface="KoPub돋움체 Light"/>
              </a:rPr>
              <a:t>관리됩니다.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90일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내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재가입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고객의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기존고객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분류를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위해 필요한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최소한의 정보(이전가입일자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등)를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보유할 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있으며,</a:t>
            </a:r>
            <a:r>
              <a:rPr sz="550" b="0" dirty="0">
                <a:latin typeface="KoPub돋움체 Light"/>
                <a:cs typeface="KoPub돋움체 Light"/>
              </a:rPr>
              <a:t> 이용고객은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해당하는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 </a:t>
            </a:r>
            <a:r>
              <a:rPr sz="550" b="0" spc="-25" dirty="0">
                <a:latin typeface="KoPub돋움체 Light"/>
                <a:cs typeface="KoPub돋움체 Light"/>
              </a:rPr>
              <a:t>장기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 등의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요금할인제도를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지속적으로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적용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받을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47218" y="1454777"/>
            <a:ext cx="271780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1" spc="-45" dirty="0">
                <a:latin typeface="에스코어 드림 6 Bold"/>
                <a:cs typeface="에스코어 드림 6 Bold"/>
              </a:rPr>
              <a:t>요금</a:t>
            </a:r>
            <a:r>
              <a:rPr sz="650" b="1" spc="-40" dirty="0">
                <a:latin typeface="에스코어 드림 6 Bold"/>
                <a:cs typeface="에스코어 드림 6 Bold"/>
              </a:rPr>
              <a:t> </a:t>
            </a:r>
            <a:r>
              <a:rPr sz="650" b="1" spc="-50" dirty="0">
                <a:latin typeface="에스코어 드림 6 Bold"/>
                <a:cs typeface="에스코어 드림 6 Bold"/>
              </a:rPr>
              <a:t>등</a:t>
            </a:r>
            <a:endParaRPr sz="650">
              <a:latin typeface="에스코어 드림 6 Bold"/>
              <a:cs typeface="에스코어 드림 6 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47218" y="1630686"/>
            <a:ext cx="3253740" cy="1059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제30조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(요금의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종류)</a:t>
            </a:r>
            <a:endParaRPr sz="55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550" b="0" spc="-10" dirty="0">
                <a:latin typeface="KoPub돋움체 Light"/>
                <a:cs typeface="KoPub돋움체 Light"/>
              </a:rPr>
              <a:t>1.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 이용과 관련하여 이용고객이 납입하여야 할 요금의 종류는 다음과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같습니다.</a:t>
            </a:r>
            <a:endParaRPr sz="550">
              <a:latin typeface="KoPub돋움체 Light"/>
              <a:cs typeface="KoPub돋움체 Light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기본료 </a:t>
            </a:r>
            <a:r>
              <a:rPr sz="550" b="0" spc="-70" dirty="0">
                <a:latin typeface="KoPub돋움체 Light"/>
                <a:cs typeface="KoPub돋움체 Light"/>
              </a:rPr>
              <a:t>: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이용계약 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선택한 요금제의 매월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정기적으로 납입하는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요금</a:t>
            </a:r>
            <a:endParaRPr sz="550">
              <a:latin typeface="KoPub돋움체 Light"/>
              <a:cs typeface="KoPub돋움체 Light"/>
            </a:endParaRPr>
          </a:p>
          <a:p>
            <a:pPr marL="167640" marR="5080" indent="-79375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②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커스터마이징(Customizing)비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70" dirty="0">
                <a:latin typeface="KoPub돋움체 Light"/>
                <a:cs typeface="KoPub돋움체 Light"/>
              </a:rPr>
              <a:t>: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회사가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제공하는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어플리케이션을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개별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고객의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기업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특성에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맞추어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제공하는데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소요되는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비용</a:t>
            </a:r>
            <a:endParaRPr sz="550">
              <a:latin typeface="KoPub돋움체 Light"/>
              <a:cs typeface="KoPub돋움체 Light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③</a:t>
            </a:r>
            <a:r>
              <a:rPr sz="550" b="0" spc="-10" dirty="0">
                <a:latin typeface="KoPub돋움체 Light"/>
                <a:cs typeface="KoPub돋움체 Light"/>
              </a:rPr>
              <a:t> 이용료</a:t>
            </a:r>
            <a:r>
              <a:rPr sz="550" b="0" spc="-45" dirty="0">
                <a:latin typeface="KoPub돋움체 Light"/>
                <a:cs typeface="KoPub돋움체 Light"/>
              </a:rPr>
              <a:t> </a:t>
            </a:r>
            <a:r>
              <a:rPr sz="550" b="0" spc="-70" dirty="0">
                <a:latin typeface="KoPub돋움체 Light"/>
                <a:cs typeface="KoPub돋움체 Light"/>
              </a:rPr>
              <a:t>:</a:t>
            </a:r>
            <a:r>
              <a:rPr sz="550" b="0" spc="-4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서비스를</a:t>
            </a:r>
            <a:r>
              <a:rPr sz="550" b="0" spc="-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이용하는</a:t>
            </a:r>
            <a:r>
              <a:rPr sz="550" b="0" spc="-4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대가로</a:t>
            </a:r>
            <a:r>
              <a:rPr sz="550" b="0" spc="-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월</a:t>
            </a:r>
            <a:r>
              <a:rPr sz="550" b="0" spc="-4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기본료</a:t>
            </a:r>
            <a:r>
              <a:rPr sz="550" b="0" spc="-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와</a:t>
            </a:r>
            <a:r>
              <a:rPr sz="550" b="0" spc="-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추가</a:t>
            </a:r>
            <a:r>
              <a:rPr sz="550" b="0" spc="-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이용금액을</a:t>
            </a:r>
            <a:r>
              <a:rPr sz="550" b="0" spc="-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합산하여</a:t>
            </a:r>
            <a:r>
              <a:rPr sz="550" b="0" spc="-4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이용고객이</a:t>
            </a:r>
            <a:r>
              <a:rPr sz="550" b="0" spc="-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매월</a:t>
            </a:r>
            <a:r>
              <a:rPr sz="550" b="0" spc="-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회사에</a:t>
            </a:r>
            <a:r>
              <a:rPr sz="550" b="0" spc="-5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납입하는</a:t>
            </a:r>
            <a:r>
              <a:rPr sz="550" b="0" spc="-4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요금</a:t>
            </a:r>
            <a:endParaRPr sz="550">
              <a:latin typeface="KoPub돋움체 Light"/>
              <a:cs typeface="KoPub돋움체 Light"/>
            </a:endParaRPr>
          </a:p>
          <a:p>
            <a:pPr marL="167640" marR="5080" indent="-79375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④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최저료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65" dirty="0">
                <a:latin typeface="KoPub돋움체 Light"/>
                <a:cs typeface="KoPub돋움체 Light"/>
              </a:rPr>
              <a:t>: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이용하는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고객에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대한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사용금액의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할인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적용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30" dirty="0">
                <a:latin typeface="KoPub돋움체 Light"/>
                <a:cs typeface="KoPub돋움체 Light"/>
              </a:rPr>
              <a:t>시,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매월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최소한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납부하여야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하는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이용료.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30" dirty="0">
                <a:latin typeface="KoPub돋움체 Light"/>
                <a:cs typeface="KoPub돋움체 Light"/>
              </a:rPr>
              <a:t>단,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추가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사용금액이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최저이용료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초과시에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할인함</a:t>
            </a:r>
            <a:endParaRPr sz="550">
              <a:latin typeface="KoPub돋움체 Light"/>
              <a:cs typeface="KoPub돋움체 Light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⑤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선불제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70" dirty="0">
                <a:latin typeface="KoPub돋움체 Light"/>
                <a:cs typeface="KoPub돋움체 Light"/>
              </a:rPr>
              <a:t>: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이용하기 위한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고객이,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선결제하여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이용하는 수단으로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요금제도</a:t>
            </a:r>
            <a:endParaRPr sz="550">
              <a:latin typeface="KoPub돋움체 Light"/>
              <a:cs typeface="KoPub돋움체 Light"/>
            </a:endParaRPr>
          </a:p>
          <a:p>
            <a:pPr marL="145415">
              <a:lnSpc>
                <a:spcPct val="100000"/>
              </a:lnSpc>
              <a:spcBef>
                <a:spcPts val="15"/>
              </a:spcBef>
            </a:pPr>
            <a:r>
              <a:rPr sz="550" b="0" dirty="0">
                <a:latin typeface="KoPub돋움체 Light"/>
                <a:cs typeface="KoPub돋움체 Light"/>
              </a:rPr>
              <a:t>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회사가 제공하는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유료 서비스를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이용하는 시점에 </a:t>
            </a:r>
            <a:r>
              <a:rPr sz="550" b="0" spc="-25" dirty="0">
                <a:latin typeface="KoPub돋움체 Light"/>
                <a:cs typeface="KoPub돋움체 Light"/>
              </a:rPr>
              <a:t>차감</a:t>
            </a:r>
            <a:endParaRPr sz="550">
              <a:latin typeface="KoPub돋움체 Light"/>
              <a:cs typeface="KoPub돋움체 Light"/>
            </a:endParaRPr>
          </a:p>
          <a:p>
            <a:pPr marL="145415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ⓑ 서비스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장애 발생시엔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재충전으로 </a:t>
            </a:r>
            <a:r>
              <a:rPr sz="550" b="0" spc="-20" dirty="0">
                <a:latin typeface="KoPub돋움체 Light"/>
                <a:cs typeface="KoPub돋움체 Light"/>
              </a:rPr>
              <a:t>보상처리</a:t>
            </a:r>
            <a:endParaRPr sz="550">
              <a:latin typeface="KoPub돋움체 Light"/>
              <a:cs typeface="KoPub돋움체 Light"/>
            </a:endParaRPr>
          </a:p>
          <a:p>
            <a:pPr marL="145415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ⓒ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지정하지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않은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타인에게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남은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충전금액을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증여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양도할 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없음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47218" y="2753106"/>
            <a:ext cx="3253740" cy="2819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88900" marR="5080" indent="-76200" algn="just">
              <a:lnSpc>
                <a:spcPct val="103000"/>
              </a:lnSpc>
              <a:spcBef>
                <a:spcPts val="80"/>
              </a:spcBef>
            </a:pPr>
            <a:r>
              <a:rPr sz="550" b="0" spc="-10" dirty="0">
                <a:latin typeface="KoPub돋움체 Light"/>
                <a:cs typeface="KoPub돋움체 Light"/>
              </a:rPr>
              <a:t>2.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전기통신사업법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제22조의4에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따라,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사전에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과학기술정보통신부에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제출한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신고가를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기준으로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부과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합니다.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회사의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요금신고내역은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홈페이지(</a:t>
            </a:r>
            <a:r>
              <a:rPr sz="550" b="0" spc="-10" dirty="0">
                <a:latin typeface="KoPub돋움체 Light"/>
                <a:cs typeface="KoPub돋움체 Light"/>
                <a:hlinkClick r:id="rId2"/>
              </a:rPr>
              <a:t>http://sms.uplus.co.kr</a:t>
            </a:r>
            <a:r>
              <a:rPr sz="550" b="0" spc="75" dirty="0">
                <a:latin typeface="KoPub돋움체 Light"/>
                <a:cs typeface="KoPub돋움체 Light"/>
                <a:hlinkClick r:id="rId2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http://rcs.uplus.co.kr)</a:t>
            </a:r>
            <a:r>
              <a:rPr sz="550" b="0" spc="8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7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[별표1]에서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확인할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47148" y="3098514"/>
            <a:ext cx="3254375" cy="1404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제31조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(이용요금의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계산방법)</a:t>
            </a:r>
            <a:endParaRPr sz="550">
              <a:latin typeface="KoPub돋움체 Light"/>
              <a:cs typeface="KoPub돋움체 Light"/>
            </a:endParaRPr>
          </a:p>
          <a:p>
            <a:pPr marL="81280" indent="-6921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8191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제30조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(요금의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종류)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제1항의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규정에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계산방법은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다음과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같습니다.</a:t>
            </a:r>
            <a:endParaRPr sz="550">
              <a:latin typeface="KoPub돋움체 Light"/>
              <a:cs typeface="KoPub돋움체 Light"/>
            </a:endParaRPr>
          </a:p>
          <a:p>
            <a:pPr marL="167640" marR="5080" indent="-79375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커스터마이징(Customizing)비:</a:t>
            </a:r>
            <a:r>
              <a:rPr sz="550" b="0" dirty="0">
                <a:latin typeface="KoPub돋움체 Light"/>
                <a:cs typeface="KoPub돋움체 Light"/>
              </a:rPr>
              <a:t> 서비스의 이용승낙 또는 변경을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요청 받은 경우 회사와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이용고객간 사전 </a:t>
            </a:r>
            <a:r>
              <a:rPr sz="550" b="0" spc="-25" dirty="0">
                <a:latin typeface="KoPub돋움체 Light"/>
                <a:cs typeface="KoPub돋움체 Light"/>
              </a:rPr>
              <a:t>합의에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의해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정합니다.</a:t>
            </a:r>
            <a:endParaRPr sz="550">
              <a:latin typeface="KoPub돋움체 Light"/>
              <a:cs typeface="KoPub돋움체 Light"/>
            </a:endParaRPr>
          </a:p>
          <a:p>
            <a:pPr marL="167640" marR="5080" indent="-79375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②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이용료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70" dirty="0">
                <a:latin typeface="KoPub돋움체 Light"/>
                <a:cs typeface="KoPub돋움체 Light"/>
              </a:rPr>
              <a:t>: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매월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1일부터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말일까지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1개월간</a:t>
            </a:r>
            <a:r>
              <a:rPr sz="550" b="0" spc="-10" dirty="0">
                <a:latin typeface="KoPub돋움체 Light"/>
                <a:cs typeface="KoPub돋움체 Light"/>
              </a:rPr>
              <a:t> 이용고객이 </a:t>
            </a:r>
            <a:r>
              <a:rPr sz="550" b="0" dirty="0">
                <a:latin typeface="KoPub돋움체 Light"/>
                <a:cs typeface="KoPub돋움체 Light"/>
              </a:rPr>
              <a:t>발송한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메시지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성공건수에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따라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계산됩니다.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35" dirty="0">
                <a:latin typeface="KoPub돋움체 Light"/>
                <a:cs typeface="KoPub돋움체 Light"/>
              </a:rPr>
              <a:t>단,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성공건수는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문자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수신자가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속한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이동통신사에서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전달하는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성공값을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기준으로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선불제는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예외로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endParaRPr sz="550">
              <a:latin typeface="KoPub돋움체 Light"/>
              <a:cs typeface="KoPub돋움체 Light"/>
            </a:endParaRPr>
          </a:p>
          <a:p>
            <a:pPr marL="167640" marR="5080" indent="-79375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③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부가서비스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이용료: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정보성,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광고성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메시지를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발송하는데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있어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제공하는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다양한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편의기능에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대한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부가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서비스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이용료는 계약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요금에 따라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계산됩니다.</a:t>
            </a:r>
            <a:endParaRPr sz="550">
              <a:latin typeface="KoPub돋움체 Light"/>
              <a:cs typeface="KoPub돋움체 Light"/>
            </a:endParaRPr>
          </a:p>
          <a:p>
            <a:pPr marL="88900" indent="-76835">
              <a:lnSpc>
                <a:spcPct val="100000"/>
              </a:lnSpc>
              <a:spcBef>
                <a:spcPts val="20"/>
              </a:spcBef>
              <a:buAutoNum type="arabicPeriod" startAt="2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이용료는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기본료와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추가이용료를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합산합니다.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 startAt="2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개통월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해지월의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이용기간이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1개월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미만인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기본료를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제외한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해당월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사용한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발송량에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해당하는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요금을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청구합니다.</a:t>
            </a:r>
            <a:endParaRPr sz="550">
              <a:latin typeface="KoPub돋움체 Light"/>
              <a:cs typeface="KoPub돋움체 Light"/>
            </a:endParaRPr>
          </a:p>
          <a:p>
            <a:pPr marL="88900" indent="-76200">
              <a:lnSpc>
                <a:spcPct val="100000"/>
              </a:lnSpc>
              <a:spcBef>
                <a:spcPts val="20"/>
              </a:spcBef>
              <a:buAutoNum type="arabicPeriod" startAt="2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제25조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(계약사항의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변경)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제3항에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의거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이용요금이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변경되는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익월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1일부터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변경된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요금이</a:t>
            </a:r>
            <a:r>
              <a:rPr sz="550" b="0" spc="-2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적용됩니다.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 startAt="2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제39조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(요금의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할인)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제49조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(요금의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반환/환불)에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따라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할인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반환/환불을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받는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할인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반환/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환불된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금액을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이용료로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 startAt="2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전국대표번호 </a:t>
            </a:r>
            <a:r>
              <a:rPr sz="550" b="0" spc="-25" dirty="0">
                <a:latin typeface="KoPub돋움체 Light"/>
                <a:cs typeface="KoPub돋움체 Light"/>
              </a:rPr>
              <a:t>SMS/MMS</a:t>
            </a:r>
            <a:r>
              <a:rPr sz="550" b="0" dirty="0">
                <a:latin typeface="KoPub돋움체 Light"/>
                <a:cs typeface="KoPub돋움체 Light"/>
              </a:rPr>
              <a:t> 수신서비스의 </a:t>
            </a:r>
            <a:r>
              <a:rPr sz="550" b="0" spc="-10" dirty="0">
                <a:latin typeface="KoPub돋움체 Light"/>
                <a:cs typeface="KoPub돋움체 Light"/>
              </a:rPr>
              <a:t>개통일,</a:t>
            </a:r>
            <a:r>
              <a:rPr sz="550" b="0" dirty="0">
                <a:latin typeface="KoPub돋움체 Light"/>
                <a:cs typeface="KoPub돋움체 Light"/>
              </a:rPr>
              <a:t> 변경일 또는 해지일이 1개월 중인 경우 이용일수만큼 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기본료를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분할하여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청구합니다.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47218" y="4650116"/>
            <a:ext cx="425450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1" spc="-40" dirty="0">
                <a:latin typeface="에스코어 드림 6 Bold"/>
                <a:cs typeface="에스코어 드림 6 Bold"/>
              </a:rPr>
              <a:t>손해배상</a:t>
            </a:r>
            <a:r>
              <a:rPr sz="650" b="1" spc="-20" dirty="0">
                <a:latin typeface="에스코어 드림 6 Bold"/>
                <a:cs typeface="에스코어 드림 6 Bold"/>
              </a:rPr>
              <a:t> </a:t>
            </a:r>
            <a:r>
              <a:rPr sz="650" b="1" spc="-50" dirty="0">
                <a:latin typeface="에스코어 드림 6 Bold"/>
                <a:cs typeface="에스코어 드림 6 Bold"/>
              </a:rPr>
              <a:t>등</a:t>
            </a:r>
            <a:endParaRPr sz="650">
              <a:latin typeface="에스코어 드림 6 Bold"/>
              <a:cs typeface="에스코어 드림 6 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47148" y="4826024"/>
            <a:ext cx="3254375" cy="209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제41조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(손해배상의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범위)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spc="-10" dirty="0">
                <a:latin typeface="KoPub돋움체 Light"/>
                <a:cs typeface="KoPub돋움체 Light"/>
              </a:rPr>
              <a:t>이용고객의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 없는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사유로 서비스를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이용하지 못하는 경우에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 뜻을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회사에 통지하여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확인한 때(그 전에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회사가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사실을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알거나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알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있게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된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때)로부터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4시간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이상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제공받지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못하거나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월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장애누적시간이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12시간을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초과한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대하여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이용고객의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최근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3개월(3개월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미만인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해당기간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적용)의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1일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평균이용요금에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서비스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제공중지시간을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24로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나눈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수를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곱하여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산출한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금액의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3배를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배상하며,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단수가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1시간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미만인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1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시간으로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귀책사유로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못하는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30" dirty="0">
                <a:latin typeface="KoPub돋움체 Light"/>
                <a:cs typeface="KoPub돋움체 Light"/>
              </a:rPr>
              <a:t>경우,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이용고객으로부터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못한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사실을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접수한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시간(또는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회사가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인지한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시간)부터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재개를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가능한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조치를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취하며,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다시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이용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할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있게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이용고객에게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통지합니다.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다만,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이용불가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접수한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이후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3시간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이내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정상화된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제외합니다.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  <a:buAutoNum type="arabicPeriod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 상기 규정에도 불구하고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다음 각 호의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1의 사유를 입증하는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 요금 감면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 손해배상 책임이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감면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될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 </a:t>
            </a:r>
            <a:r>
              <a:rPr sz="550" b="0" spc="-2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전시,</a:t>
            </a:r>
            <a:r>
              <a:rPr sz="550" b="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사변,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천재지변 또는 이에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준하는 국가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비상사태 등 불가항력으로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인한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② 이용자의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고의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과실로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인하여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발생한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③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전기통신서비스의 특성상 불가피한 사유로 서비스 제공이 불가능한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88900">
              <a:lnSpc>
                <a:spcPct val="100000"/>
              </a:lnSpc>
              <a:spcBef>
                <a:spcPts val="20"/>
              </a:spcBef>
            </a:pPr>
            <a:r>
              <a:rPr sz="550" b="0" dirty="0">
                <a:latin typeface="KoPub돋움체 Light"/>
                <a:cs typeface="KoPub돋움체 Light"/>
              </a:rPr>
              <a:t>④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어플리케이션의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장애가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개별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이용고객에게 국한되었을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경우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 startAt="4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없는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사유로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이용하지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못한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사실을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인지한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이용자가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이용하지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못한 사실을 회사에 통보한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것과 동일하게 간주하여 </a:t>
            </a:r>
            <a:r>
              <a:rPr sz="550" b="0" spc="-10" dirty="0">
                <a:latin typeface="KoPub돋움체 Light"/>
                <a:cs typeface="KoPub돋움체 Light"/>
              </a:rPr>
              <a:t>보상합니다.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 startAt="4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이용할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없다고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통지한 일자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시간,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재개를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위한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회사의 조치내역과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서비스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재개시점에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관한 사실을 기록할 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있도록 별도의 이용고객 불만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접수 및 처리대장을 </a:t>
            </a:r>
            <a:r>
              <a:rPr sz="550" b="0" spc="-20" dirty="0">
                <a:latin typeface="KoPub돋움체 Light"/>
                <a:cs typeface="KoPub돋움체 Light"/>
              </a:rPr>
              <a:t>비치,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관리합니다.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 startAt="4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손해배상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대상에는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회사와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이용계약이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체결된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내용에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한합니다.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다만,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회사와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별도의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손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해배상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범위를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합의한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합의한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내용에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따릅니다.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 startAt="4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손해배상금액은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최근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3개월(3개월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미만인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해당기간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적용)의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평균요금에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12를</a:t>
            </a:r>
            <a:r>
              <a:rPr sz="550" b="0" spc="3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곱하여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산출한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금액을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상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한선으로</a:t>
            </a:r>
            <a:r>
              <a:rPr sz="550" b="0" spc="2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47148" y="6984458"/>
            <a:ext cx="3253740" cy="627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제42조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(손해배상의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청구)</a:t>
            </a:r>
            <a:endParaRPr sz="550">
              <a:latin typeface="KoPub돋움체 Light"/>
              <a:cs typeface="KoPub돋움체 Light"/>
            </a:endParaRPr>
          </a:p>
          <a:p>
            <a:pPr marL="88900" indent="-76200" algn="just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손해배상의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청구는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회사에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청구사유,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청구금액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산출근거를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기재하여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서면으로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하여야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 algn="just">
              <a:lnSpc>
                <a:spcPct val="103000"/>
              </a:lnSpc>
              <a:buAutoNum type="arabicPeriod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제1항의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손해배상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청구권은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청구사유가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발생한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날로부터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만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3개월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이후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소멸됩니다.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다만,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이전에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이용고객의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손해배상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청구가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접수된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제외합니다.</a:t>
            </a:r>
            <a:endParaRPr sz="550">
              <a:latin typeface="KoPub돋움체 Light"/>
              <a:cs typeface="KoPub돋움체 Light"/>
            </a:endParaRPr>
          </a:p>
          <a:p>
            <a:pPr marL="88265" marR="5080" indent="-76200" algn="just">
              <a:lnSpc>
                <a:spcPct val="103000"/>
              </a:lnSpc>
              <a:buAutoNum type="arabicPeriod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-10" dirty="0">
                <a:latin typeface="KoPub돋움체 Light"/>
                <a:cs typeface="KoPub돋움체 Light"/>
              </a:rPr>
              <a:t> 이용고객의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손해배상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청구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접수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후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6일이내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그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결과를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이용고객에게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회신합니다.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다만,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관련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확인기간이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6일이상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소요되는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40" dirty="0">
                <a:latin typeface="KoPub돋움체 Light"/>
                <a:cs typeface="KoPub돋움체 Light"/>
              </a:rPr>
              <a:t>경우,</a:t>
            </a:r>
            <a:r>
              <a:rPr sz="550" b="0" dirty="0">
                <a:latin typeface="KoPub돋움체 Light"/>
                <a:cs typeface="KoPub돋움체 Light"/>
              </a:rPr>
              <a:t> 회신 가능일자를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이용고객에게 통지하여야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하며,</a:t>
            </a:r>
            <a:r>
              <a:rPr sz="550" b="0" dirty="0">
                <a:latin typeface="KoPub돋움체 Light"/>
                <a:cs typeface="KoPub돋움체 Light"/>
              </a:rPr>
              <a:t> 그 일자는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30일을 넘지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않아야 </a:t>
            </a:r>
            <a:r>
              <a:rPr sz="550" b="0" spc="-20" dirty="0">
                <a:latin typeface="KoPub돋움체 Light"/>
                <a:cs typeface="KoPub돋움체 Light"/>
              </a:rPr>
              <a:t>하며,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이용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고객과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별도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합의한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합의된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내용에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따릅니다.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47078" y="7675205"/>
            <a:ext cx="3253740" cy="454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제43조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(이용고객에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손해배상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청구)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제18조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(이용고객의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의무),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제19조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(이용고객의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책임)에서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규정한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의무사항을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위반하여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손해를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끼친 경우 회사는 해당 이용고객에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 손해배상을 청구할 수 </a:t>
            </a:r>
            <a:r>
              <a:rPr sz="550" b="0" spc="-2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회사가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이용고객에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손해배상을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청구하는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경우의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절차에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대해서는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제42조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(손해배상의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청구)의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규정을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준용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합니다.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46939" y="8193282"/>
            <a:ext cx="3253740" cy="1231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제44조</a:t>
            </a:r>
            <a:r>
              <a:rPr sz="550" b="0" spc="5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(면책)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회사의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제공으로부터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기대되는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이익을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얻지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못하였거나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서비스로부터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수반되는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잠재가치</a:t>
            </a:r>
            <a:r>
              <a:rPr sz="550" b="0" spc="60" dirty="0">
                <a:latin typeface="KoPub돋움체 Light"/>
                <a:cs typeface="KoPub돋움체 Light"/>
              </a:rPr>
              <a:t> </a:t>
            </a:r>
            <a:r>
              <a:rPr sz="550" b="0" spc="-50" dirty="0">
                <a:latin typeface="KoPub돋움체 Light"/>
                <a:cs typeface="KoPub돋움체 Light"/>
              </a:rPr>
              <a:t>및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 자료에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대한 취사선택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 이용으로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발생하는 손해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등에 대해서는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책임이 </a:t>
            </a:r>
            <a:r>
              <a:rPr sz="550" b="0" spc="-10" dirty="0">
                <a:latin typeface="KoPub돋움체 Light"/>
                <a:cs typeface="KoPub돋움체 Light"/>
              </a:rPr>
              <a:t>면제됩니다.</a:t>
            </a:r>
            <a:endParaRPr sz="550">
              <a:latin typeface="KoPub돋움체 Light"/>
              <a:cs typeface="KoPub돋움체 Light"/>
            </a:endParaRPr>
          </a:p>
          <a:p>
            <a:pPr marL="88900" indent="-7683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 이용고객의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귀책사유로 인하여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이용의 장애가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발생한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경우에는 책임이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면제됩니다.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회사의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책임은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물리적인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서비스에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한하며,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특히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이용고객이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게시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및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보관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전송한</a:t>
            </a:r>
            <a:r>
              <a:rPr sz="550" b="0" spc="7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자료의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내용에</a:t>
            </a:r>
            <a:r>
              <a:rPr sz="550" b="0" spc="6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대해서는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책임이 </a:t>
            </a:r>
            <a:r>
              <a:rPr sz="550" b="0" spc="-10" dirty="0">
                <a:latin typeface="KoPub돋움체 Light"/>
                <a:cs typeface="KoPub돋움체 Light"/>
              </a:rPr>
              <a:t>면제됩니다.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이용고객 </a:t>
            </a:r>
            <a:r>
              <a:rPr sz="550" b="0" dirty="0">
                <a:latin typeface="KoPub돋움체 Light"/>
                <a:cs typeface="KoPub돋움체 Light"/>
              </a:rPr>
              <a:t>상호간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또는</a:t>
            </a:r>
            <a:r>
              <a:rPr sz="550" b="0" spc="-10" dirty="0">
                <a:latin typeface="KoPub돋움체 Light"/>
                <a:cs typeface="KoPub돋움체 Light"/>
              </a:rPr>
              <a:t> 이용고객과 </a:t>
            </a:r>
            <a:r>
              <a:rPr sz="550" b="0" dirty="0">
                <a:latin typeface="KoPub돋움체 Light"/>
                <a:cs typeface="KoPub돋움체 Light"/>
              </a:rPr>
              <a:t>제3자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상호간에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매개로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하여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물품거래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등을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경우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해당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거래로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인해 발생하는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손실에 대해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책임을 지지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않습니다.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/>
              <a:tabLst>
                <a:tab pos="89535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이용고객과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제3자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상호간에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서비스를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매개로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발생한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분쟁에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개입할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의무가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없으며,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인한</a:t>
            </a:r>
            <a:r>
              <a:rPr sz="550" b="0" spc="2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손해를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배상할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책임도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없습니다.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정보통신망법에서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규정한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사항을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위반하여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발생한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손해에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대한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책임은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회사에서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책임을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지지</a:t>
            </a:r>
            <a:r>
              <a:rPr sz="550" b="0" spc="-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않습니다.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또한</a:t>
            </a:r>
            <a:r>
              <a:rPr sz="550" b="0" spc="-1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회사가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물질적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정신적 손해를 입을 </a:t>
            </a:r>
            <a:r>
              <a:rPr sz="550" b="0" spc="-25" dirty="0">
                <a:latin typeface="KoPub돋움체 Light"/>
                <a:cs typeface="KoPub돋움체 Light"/>
              </a:rPr>
              <a:t>경우,</a:t>
            </a:r>
            <a:r>
              <a:rPr sz="550" b="0" dirty="0">
                <a:latin typeface="KoPub돋움체 Light"/>
                <a:cs typeface="KoPub돋움체 Light"/>
              </a:rPr>
              <a:t> 이용고객은 회사가 입은</a:t>
            </a:r>
            <a:r>
              <a:rPr sz="550" b="0" spc="-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손해에 대한 배상 책임 의무가 </a:t>
            </a:r>
            <a:r>
              <a:rPr sz="550" b="0" spc="-20" dirty="0">
                <a:latin typeface="KoPub돋움체 Light"/>
                <a:cs typeface="KoPub돋움체 Light"/>
              </a:rPr>
              <a:t>있습니다.</a:t>
            </a:r>
            <a:endParaRPr sz="550">
              <a:latin typeface="KoPub돋움체 Light"/>
              <a:cs typeface="KoPub돋움체 Light"/>
            </a:endParaRPr>
          </a:p>
          <a:p>
            <a:pPr marL="88900" marR="5080" indent="-76200">
              <a:lnSpc>
                <a:spcPct val="103000"/>
              </a:lnSpc>
              <a:buAutoNum type="arabicPeriod"/>
              <a:tabLst>
                <a:tab pos="88900" algn="l"/>
              </a:tabLst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제23조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(이용의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제한)에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의거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이용고객의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서비스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이용을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제한하는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경우,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이용의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제한으로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발생할</a:t>
            </a:r>
            <a:r>
              <a:rPr sz="550" b="0" spc="3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수</a:t>
            </a:r>
            <a:r>
              <a:rPr sz="550" b="0" spc="40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있는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이용고객의 손해 등에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대해서는 책임이</a:t>
            </a:r>
            <a:r>
              <a:rPr sz="550" b="0" spc="5" dirty="0">
                <a:latin typeface="KoPub돋움체 Light"/>
                <a:cs typeface="KoPub돋움체 Light"/>
              </a:rPr>
              <a:t> </a:t>
            </a:r>
            <a:r>
              <a:rPr sz="550" b="0" spc="-10" dirty="0">
                <a:latin typeface="KoPub돋움체 Light"/>
                <a:cs typeface="KoPub돋움체 Light"/>
              </a:rPr>
              <a:t>면제됩니다.</a:t>
            </a:r>
            <a:endParaRPr sz="550">
              <a:latin typeface="KoPub돋움체 Light"/>
              <a:cs typeface="KoPub돋움체 Ligh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47218" y="9572636"/>
            <a:ext cx="121348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1" spc="-55" dirty="0">
                <a:latin typeface="에스코어 드림 6 Bold"/>
                <a:cs typeface="에스코어 드림 6 Bold"/>
              </a:rPr>
              <a:t>개인정보처리업무</a:t>
            </a:r>
            <a:r>
              <a:rPr sz="650" b="1" spc="-20" dirty="0">
                <a:latin typeface="에스코어 드림 6 Bold"/>
                <a:cs typeface="에스코어 드림 6 Bold"/>
              </a:rPr>
              <a:t> </a:t>
            </a:r>
            <a:r>
              <a:rPr sz="650" b="1" spc="-35" dirty="0">
                <a:latin typeface="에스코어 드림 6 Bold"/>
                <a:cs typeface="에스코어 드림 6 Bold"/>
              </a:rPr>
              <a:t>위탁에</a:t>
            </a:r>
            <a:r>
              <a:rPr sz="650" b="1" spc="-20" dirty="0">
                <a:latin typeface="에스코어 드림 6 Bold"/>
                <a:cs typeface="에스코어 드림 6 Bold"/>
              </a:rPr>
              <a:t> </a:t>
            </a:r>
            <a:r>
              <a:rPr sz="650" b="1" spc="-25" dirty="0">
                <a:latin typeface="에스코어 드림 6 Bold"/>
                <a:cs typeface="에스코어 드림 6 Bold"/>
              </a:rPr>
              <a:t>관한</a:t>
            </a:r>
            <a:r>
              <a:rPr sz="650" b="1" spc="-15" dirty="0">
                <a:latin typeface="에스코어 드림 6 Bold"/>
                <a:cs typeface="에스코어 드림 6 Bold"/>
              </a:rPr>
              <a:t> </a:t>
            </a:r>
            <a:r>
              <a:rPr sz="650" b="1" spc="-25" dirty="0">
                <a:latin typeface="에스코어 드림 6 Bold"/>
                <a:cs typeface="에스코어 드림 6 Bold"/>
              </a:rPr>
              <a:t>사항</a:t>
            </a:r>
            <a:endParaRPr sz="650">
              <a:latin typeface="에스코어 드림 6 Bold"/>
              <a:cs typeface="에스코어 드림 6 Bol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47218" y="9748544"/>
            <a:ext cx="3253740" cy="281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b="0" dirty="0">
                <a:latin typeface="KoPub돋움체 Light"/>
                <a:cs typeface="KoPub돋움체 Light"/>
              </a:rPr>
              <a:t>제53조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(회사의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의무)</a:t>
            </a:r>
            <a:endParaRPr sz="550">
              <a:latin typeface="KoPub돋움체 Light"/>
              <a:cs typeface="KoPub돋움체 Light"/>
            </a:endParaRPr>
          </a:p>
          <a:p>
            <a:pPr marL="12700" marR="5080">
              <a:lnSpc>
                <a:spcPct val="103000"/>
              </a:lnSpc>
            </a:pPr>
            <a:r>
              <a:rPr sz="550" b="0" dirty="0">
                <a:latin typeface="KoPub돋움체 Light"/>
                <a:cs typeface="KoPub돋움체 Light"/>
              </a:rPr>
              <a:t>회사는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이용자의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요금연체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정보를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신용정보법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제15조의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신용정보회사등에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제공하기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전에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이용자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본인(법인</a:t>
            </a:r>
            <a:r>
              <a:rPr sz="550" b="0" spc="45" dirty="0">
                <a:latin typeface="KoPub돋움체 Light"/>
                <a:cs typeface="KoPub돋움체 Light"/>
              </a:rPr>
              <a:t> </a:t>
            </a:r>
            <a:r>
              <a:rPr sz="550" b="0" spc="-25" dirty="0">
                <a:latin typeface="KoPub돋움체 Light"/>
                <a:cs typeface="KoPub돋움체 Light"/>
              </a:rPr>
              <a:t>고객은</a:t>
            </a:r>
            <a:r>
              <a:rPr sz="550" b="0" spc="20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제외)에게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연체정보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제공</a:t>
            </a:r>
            <a:r>
              <a:rPr sz="550" b="0" spc="15" dirty="0">
                <a:latin typeface="KoPub돋움체 Light"/>
                <a:cs typeface="KoPub돋움체 Light"/>
              </a:rPr>
              <a:t> </a:t>
            </a:r>
            <a:r>
              <a:rPr sz="550" b="0" dirty="0">
                <a:latin typeface="KoPub돋움체 Light"/>
                <a:cs typeface="KoPub돋움체 Light"/>
              </a:rPr>
              <a:t>사실을</a:t>
            </a:r>
            <a:r>
              <a:rPr sz="550" b="0" spc="10" dirty="0">
                <a:latin typeface="KoPub돋움체 Light"/>
                <a:cs typeface="KoPub돋움체 Light"/>
              </a:rPr>
              <a:t> </a:t>
            </a:r>
            <a:r>
              <a:rPr sz="550" b="0" spc="-20" dirty="0">
                <a:latin typeface="KoPub돋움체 Light"/>
                <a:cs typeface="KoPub돋움체 Light"/>
              </a:rPr>
              <a:t>알립니다</a:t>
            </a:r>
            <a:endParaRPr sz="550">
              <a:latin typeface="KoPub돋움체 Light"/>
              <a:cs typeface="KoPub돋움체 Light"/>
            </a:endParaRPr>
          </a:p>
        </p:txBody>
      </p:sp>
      <p:pic>
        <p:nvPicPr>
          <p:cNvPr id="115" name="object 23">
            <a:extLst>
              <a:ext uri="{FF2B5EF4-FFF2-40B4-BE49-F238E27FC236}">
                <a16:creationId xmlns:a16="http://schemas.microsoft.com/office/drawing/2014/main" id="{9966EC24-F161-553C-2881-2D06E0770BD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66758" y="318053"/>
            <a:ext cx="575318" cy="379018"/>
          </a:xfrm>
          <a:prstGeom prst="rect">
            <a:avLst/>
          </a:prstGeom>
        </p:spPr>
      </p:pic>
      <p:pic>
        <p:nvPicPr>
          <p:cNvPr id="116" name="그림 115">
            <a:extLst>
              <a:ext uri="{FF2B5EF4-FFF2-40B4-BE49-F238E27FC236}">
                <a16:creationId xmlns:a16="http://schemas.microsoft.com/office/drawing/2014/main" id="{5C6EC40E-3738-9F41-190D-0A7C73077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583" y="260652"/>
            <a:ext cx="1041810" cy="3718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3212" y="223345"/>
            <a:ext cx="1682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0" spc="-25" dirty="0">
                <a:latin typeface="KoPub돋움체 Light"/>
                <a:cs typeface="KoPub돋움체 Light"/>
              </a:rPr>
              <a:t>4/6</a:t>
            </a:r>
            <a:endParaRPr sz="700">
              <a:latin typeface="KoPub돋움체 Light"/>
              <a:cs typeface="KoPub돋움체 Ligh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3999" y="1855584"/>
            <a:ext cx="6534150" cy="225425"/>
          </a:xfrm>
          <a:custGeom>
            <a:avLst/>
            <a:gdLst/>
            <a:ahLst/>
            <a:cxnLst/>
            <a:rect l="l" t="t" r="r" b="b"/>
            <a:pathLst>
              <a:path w="6534150" h="225425">
                <a:moveTo>
                  <a:pt x="6533997" y="0"/>
                </a:moveTo>
                <a:lnTo>
                  <a:pt x="5047920" y="0"/>
                </a:lnTo>
                <a:lnTo>
                  <a:pt x="1055154" y="0"/>
                </a:lnTo>
                <a:lnTo>
                  <a:pt x="0" y="0"/>
                </a:lnTo>
                <a:lnTo>
                  <a:pt x="0" y="225209"/>
                </a:lnTo>
                <a:lnTo>
                  <a:pt x="1055154" y="225209"/>
                </a:lnTo>
                <a:lnTo>
                  <a:pt x="5047920" y="225209"/>
                </a:lnTo>
                <a:lnTo>
                  <a:pt x="6533997" y="225209"/>
                </a:lnTo>
                <a:lnTo>
                  <a:pt x="6533997" y="0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03999" y="1854003"/>
          <a:ext cx="6534149" cy="3823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5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2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pPr marR="424180" algn="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800" b="1" spc="-25" dirty="0">
                          <a:latin typeface="에스코어 드림 6 Bold"/>
                          <a:cs typeface="에스코어 드림 6 Bold"/>
                        </a:rPr>
                        <a:t>항목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42544" marB="0"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372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800" b="1" spc="-25" dirty="0">
                          <a:latin typeface="에스코어 드림 6 Bold"/>
                          <a:cs typeface="에스코어 드림 6 Bold"/>
                        </a:rPr>
                        <a:t>내용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42544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372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800" b="1" spc="-10" dirty="0">
                          <a:latin typeface="에스코어 드림 6 Bold"/>
                          <a:cs typeface="에스코어 드림 6 Bold"/>
                        </a:rPr>
                        <a:t>위반시</a:t>
                      </a:r>
                      <a:r>
                        <a:rPr sz="800" b="1" spc="-40" dirty="0">
                          <a:latin typeface="에스코어 드림 6 Bold"/>
                          <a:cs typeface="에스코어 드림 6 Bold"/>
                        </a:rPr>
                        <a:t> </a:t>
                      </a:r>
                      <a:r>
                        <a:rPr sz="800" b="1" spc="-25" dirty="0">
                          <a:latin typeface="에스코어 드림 6 Bold"/>
                          <a:cs typeface="에스코어 드림 6 Bold"/>
                        </a:rPr>
                        <a:t>과태료</a:t>
                      </a:r>
                      <a:endParaRPr sz="8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42544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372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89535" marR="270510">
                        <a:lnSpc>
                          <a:spcPct val="125000"/>
                        </a:lnSpc>
                      </a:pP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수신동의에</a:t>
                      </a:r>
                      <a:r>
                        <a:rPr sz="8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의한 </a:t>
                      </a: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광고성</a:t>
                      </a:r>
                      <a:r>
                        <a:rPr sz="800" b="0" spc="-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정보</a:t>
                      </a:r>
                      <a:r>
                        <a:rPr sz="800" b="0" spc="-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전송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254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484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광고문자는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사전에</a:t>
                      </a:r>
                      <a:r>
                        <a:rPr sz="700" b="0" spc="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수신자의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수신동의를</a:t>
                      </a:r>
                      <a:r>
                        <a:rPr sz="700" b="0" spc="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받아야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전송</a:t>
                      </a:r>
                      <a:r>
                        <a:rPr sz="700" b="0" spc="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가능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수신동의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의사표시는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10" dirty="0">
                          <a:latin typeface="KoPub돋움체 Light"/>
                          <a:cs typeface="KoPub돋움체 Light"/>
                        </a:rPr>
                        <a:t>명시적으로,</a:t>
                      </a:r>
                      <a:r>
                        <a:rPr sz="700" b="0" spc="2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이에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관련된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분쟁</a:t>
                      </a:r>
                      <a:r>
                        <a:rPr sz="700" b="0" spc="2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발생시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입증책임은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광고</a:t>
                      </a:r>
                      <a:r>
                        <a:rPr sz="700" b="0" spc="2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전송자에게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있음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 algn="ctr">
                        <a:lnSpc>
                          <a:spcPct val="100000"/>
                        </a:lnSpc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3천만원</a:t>
                      </a:r>
                      <a:r>
                        <a:rPr sz="700" b="0" spc="1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이하의</a:t>
                      </a:r>
                      <a:r>
                        <a:rPr sz="700" b="0" spc="14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과태료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89535" marR="382270">
                        <a:lnSpc>
                          <a:spcPct val="125000"/>
                        </a:lnSpc>
                      </a:pP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수신거부</a:t>
                      </a:r>
                      <a:r>
                        <a:rPr sz="8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-5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 수신동의</a:t>
                      </a:r>
                      <a:r>
                        <a:rPr sz="800" b="0" spc="2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철회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254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기존거래관계가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있더라도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수신거부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의사표시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광고문자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전송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금지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사전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수신동의를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했더라도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사후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동의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철회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광고문자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전송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금지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수신자가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특별한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범위에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한해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수신거부한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것이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아니라면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그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효력은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해당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전송자가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보내는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모든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광고에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적용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508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 algn="ctr">
                        <a:lnSpc>
                          <a:spcPct val="100000"/>
                        </a:lnSpc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3천만원</a:t>
                      </a:r>
                      <a:r>
                        <a:rPr sz="700" b="0" spc="1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이하의</a:t>
                      </a:r>
                      <a:r>
                        <a:rPr sz="700" b="0" spc="14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과태료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89535" marR="81280">
                        <a:lnSpc>
                          <a:spcPct val="125000"/>
                        </a:lnSpc>
                      </a:pP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야간광고</a:t>
                      </a:r>
                      <a:r>
                        <a:rPr sz="8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전송제한</a:t>
                      </a:r>
                      <a:r>
                        <a:rPr sz="8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-5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 예외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254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53975" marR="1207770">
                        <a:lnSpc>
                          <a:spcPct val="119100"/>
                        </a:lnSpc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야간(오후9시~다음날</a:t>
                      </a:r>
                      <a:r>
                        <a:rPr sz="700" b="0" spc="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오전8시)</a:t>
                      </a:r>
                      <a:r>
                        <a:rPr sz="700" b="0" spc="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광고문자</a:t>
                      </a:r>
                      <a:r>
                        <a:rPr sz="700" b="0" spc="4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전송시</a:t>
                      </a:r>
                      <a:r>
                        <a:rPr sz="700" b="0" spc="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수신자에게</a:t>
                      </a:r>
                      <a:r>
                        <a:rPr sz="700" b="0" spc="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사전동의</a:t>
                      </a:r>
                      <a:r>
                        <a:rPr sz="700" b="0" spc="4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필요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 (광고메시지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동의와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별도로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추가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0" dirty="0">
                          <a:latin typeface="KoPub돋움체 Light"/>
                          <a:cs typeface="KoPub돋움체 Light"/>
                        </a:rPr>
                        <a:t>동의필요)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수신자에게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도달하는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시각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기준으로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야간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광고문자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전송금지</a:t>
                      </a:r>
                      <a:r>
                        <a:rPr sz="700" b="0" spc="3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적용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698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 algn="ctr">
                        <a:lnSpc>
                          <a:spcPct val="100000"/>
                        </a:lnSpc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3천만원</a:t>
                      </a:r>
                      <a:r>
                        <a:rPr sz="700" b="0" spc="1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이하의</a:t>
                      </a:r>
                      <a:r>
                        <a:rPr sz="700" b="0" spc="14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과태료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387985" algn="r">
                        <a:lnSpc>
                          <a:spcPct val="100000"/>
                        </a:lnSpc>
                      </a:pP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처리결과</a:t>
                      </a:r>
                      <a:r>
                        <a:rPr sz="800" b="0" spc="-4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통지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484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수신자가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수신거부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또는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수신동의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철회를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경우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14일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이내에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그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결과를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수신자에게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고지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광고성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정보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전송이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아니므로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'(광고)'나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'무료회신번호'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표기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불필요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5560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1천만원</a:t>
                      </a:r>
                      <a:r>
                        <a:rPr sz="700" b="0" spc="1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이하의</a:t>
                      </a:r>
                      <a:r>
                        <a:rPr sz="700" b="0" spc="14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과태료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9535" marR="414655">
                        <a:lnSpc>
                          <a:spcPct val="125000"/>
                        </a:lnSpc>
                        <a:spcBef>
                          <a:spcPts val="5"/>
                        </a:spcBef>
                      </a:pPr>
                      <a:r>
                        <a:rPr sz="800" b="0" spc="-10" dirty="0">
                          <a:latin typeface="KoPub돋움체 Light"/>
                          <a:cs typeface="KoPub돋움체 Light"/>
                        </a:rPr>
                        <a:t>수신동의여부 </a:t>
                      </a: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확인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수신자의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수신동의</a:t>
                      </a:r>
                      <a:r>
                        <a:rPr sz="700" b="0" spc="2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여부를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최초</a:t>
                      </a:r>
                      <a:r>
                        <a:rPr sz="700" b="0" spc="2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수신동의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받은</a:t>
                      </a:r>
                      <a:r>
                        <a:rPr sz="700" b="0" spc="2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날부터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매2년마다</a:t>
                      </a:r>
                      <a:r>
                        <a:rPr sz="700" b="0" spc="2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고지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53975" marR="10160">
                        <a:lnSpc>
                          <a:spcPct val="119100"/>
                        </a:lnSpc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※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개정법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시행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이전(2014년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10" dirty="0">
                          <a:latin typeface="KoPub돋움체 Light"/>
                          <a:cs typeface="KoPub돋움체 Light"/>
                        </a:rPr>
                        <a:t>11월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29일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이전)에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수신동의를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받은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자는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2016년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10" dirty="0">
                          <a:latin typeface="KoPub돋움체 Light"/>
                          <a:cs typeface="KoPub돋움체 Light"/>
                        </a:rPr>
                        <a:t>11월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28일까지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수신동의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여부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 고지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필수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(고지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예시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자세한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내용에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대해서는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0" dirty="0">
                          <a:latin typeface="KoPub돋움체 Light"/>
                          <a:cs typeface="KoPub돋움체 Light"/>
                        </a:rPr>
                        <a:t>KISA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불법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스팸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방지를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위한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정보통신망법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안내서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19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페이지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내용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참조)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수신동의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여부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확인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시</a:t>
                      </a:r>
                      <a:r>
                        <a:rPr sz="700" b="0" spc="2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0" dirty="0">
                          <a:latin typeface="KoPub돋움체 Light"/>
                          <a:cs typeface="KoPub돋움체 Light"/>
                        </a:rPr>
                        <a:t>명시사항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*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전송자명칭/수신동의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날짜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동의사실/수신동의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유지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철회의사</a:t>
                      </a:r>
                      <a:r>
                        <a:rPr sz="700" b="0" spc="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0" dirty="0">
                          <a:latin typeface="KoPub돋움체 Light"/>
                          <a:cs typeface="KoPub돋움체 Light"/>
                        </a:rPr>
                        <a:t>표시방법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수신자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의사표시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시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비용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발생하지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않도록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조치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필요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11760" indent="-58419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2395" algn="l"/>
                        </a:tabLst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수신자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의사표시가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없을시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동의의사가</a:t>
                      </a:r>
                      <a:r>
                        <a:rPr sz="700" b="0" spc="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유지되는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것으로</a:t>
                      </a:r>
                      <a:r>
                        <a:rPr sz="700" b="0" spc="1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간주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381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556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3천만원</a:t>
                      </a:r>
                      <a:r>
                        <a:rPr sz="700" b="0" spc="13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이하의</a:t>
                      </a:r>
                      <a:r>
                        <a:rPr sz="700" b="0" spc="14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과태료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372699" y="950505"/>
            <a:ext cx="6814820" cy="9367520"/>
          </a:xfrm>
          <a:custGeom>
            <a:avLst/>
            <a:gdLst/>
            <a:ahLst/>
            <a:cxnLst/>
            <a:rect l="l" t="t" r="r" b="b"/>
            <a:pathLst>
              <a:path w="6814820" h="9367520">
                <a:moveTo>
                  <a:pt x="0" y="0"/>
                </a:moveTo>
                <a:lnTo>
                  <a:pt x="0" y="9199702"/>
                </a:lnTo>
                <a:lnTo>
                  <a:pt x="5986" y="9244126"/>
                </a:lnTo>
                <a:lnTo>
                  <a:pt x="22875" y="9284076"/>
                </a:lnTo>
                <a:lnTo>
                  <a:pt x="49058" y="9317945"/>
                </a:lnTo>
                <a:lnTo>
                  <a:pt x="82928" y="9344126"/>
                </a:lnTo>
                <a:lnTo>
                  <a:pt x="122876" y="9361013"/>
                </a:lnTo>
                <a:lnTo>
                  <a:pt x="167297" y="9366999"/>
                </a:lnTo>
                <a:lnTo>
                  <a:pt x="6814604" y="9366999"/>
                </a:lnTo>
                <a:lnTo>
                  <a:pt x="6814604" y="167297"/>
                </a:lnTo>
                <a:lnTo>
                  <a:pt x="6808617" y="122872"/>
                </a:lnTo>
                <a:lnTo>
                  <a:pt x="6791728" y="82922"/>
                </a:lnTo>
                <a:lnTo>
                  <a:pt x="6765544" y="49053"/>
                </a:lnTo>
                <a:lnTo>
                  <a:pt x="6731672" y="22872"/>
                </a:lnTo>
                <a:lnTo>
                  <a:pt x="6691719" y="5985"/>
                </a:lnTo>
                <a:lnTo>
                  <a:pt x="6647294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BE00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91299" y="1025427"/>
            <a:ext cx="6559550" cy="65151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900" b="1" spc="-45" dirty="0">
                <a:latin typeface="에스코어 드림 6 Bold"/>
                <a:cs typeface="에스코어 드림 6 Bold"/>
              </a:rPr>
              <a:t>(1)</a:t>
            </a:r>
            <a:r>
              <a:rPr sz="900" b="1" spc="-40" dirty="0">
                <a:latin typeface="에스코어 드림 6 Bold"/>
                <a:cs typeface="에스코어 드림 6 Bold"/>
              </a:rPr>
              <a:t> </a:t>
            </a:r>
            <a:r>
              <a:rPr sz="900" b="1" spc="-70" dirty="0">
                <a:latin typeface="에스코어 드림 6 Bold"/>
                <a:cs typeface="에스코어 드림 6 Bold"/>
              </a:rPr>
              <a:t>광고메시지</a:t>
            </a:r>
            <a:r>
              <a:rPr sz="900" b="1" spc="-35" dirty="0">
                <a:latin typeface="에스코어 드림 6 Bold"/>
                <a:cs typeface="에스코어 드림 6 Bold"/>
              </a:rPr>
              <a:t> </a:t>
            </a:r>
            <a:r>
              <a:rPr sz="900" b="1" spc="-60" dirty="0">
                <a:latin typeface="에스코어 드림 6 Bold"/>
                <a:cs typeface="에스코어 드림 6 Bold"/>
              </a:rPr>
              <a:t>표기</a:t>
            </a:r>
            <a:r>
              <a:rPr sz="900" b="1" spc="-35" dirty="0">
                <a:latin typeface="에스코어 드림 6 Bold"/>
                <a:cs typeface="에스코어 드림 6 Bold"/>
              </a:rPr>
              <a:t> </a:t>
            </a:r>
            <a:r>
              <a:rPr sz="900" b="1" spc="-25" dirty="0">
                <a:latin typeface="에스코어 드림 6 Bold"/>
                <a:cs typeface="에스코어 드림 6 Bold"/>
              </a:rPr>
              <a:t>의무</a:t>
            </a:r>
            <a:endParaRPr sz="900">
              <a:latin typeface="에스코어 드림 6 Bold"/>
              <a:cs typeface="에스코어 드림 6 Bold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700" b="0" spc="-30" dirty="0">
                <a:latin typeface="KoPub돋움체 Light"/>
                <a:cs typeface="KoPub돋움체 Light"/>
              </a:rPr>
              <a:t>2014.11.29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정보통신망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이용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촉진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및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정보보호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등에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관한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법률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시행에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따라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광고성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메시지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전송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시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광고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표기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의무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준수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필수</a:t>
            </a:r>
            <a:endParaRPr sz="700">
              <a:latin typeface="KoPub돋움체 Light"/>
              <a:cs typeface="KoPub돋움체 Light"/>
            </a:endParaRPr>
          </a:p>
          <a:p>
            <a:pPr marL="12700" marR="5080">
              <a:lnSpc>
                <a:spcPct val="142800"/>
              </a:lnSpc>
            </a:pPr>
            <a:r>
              <a:rPr sz="700" b="0" dirty="0">
                <a:latin typeface="KoPub돋움체 Light"/>
                <a:cs typeface="KoPub돋움체 Light"/>
              </a:rPr>
              <a:t>광고성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정보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spc="-90" dirty="0">
                <a:latin typeface="KoPub돋움체 Light"/>
                <a:cs typeface="KoPub돋움체 Light"/>
              </a:rPr>
              <a:t>: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전송자가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경제적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이득을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취할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목적으로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전송하는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➀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전송자에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관한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정보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②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전송자가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제공할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재화나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서비스의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정보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(영업을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하는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자가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고객에게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보내는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정보는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spc="-20" dirty="0">
                <a:latin typeface="KoPub돋움체 Light"/>
                <a:cs typeface="KoPub돋움체 Light"/>
              </a:rPr>
              <a:t>원칙적으로</a:t>
            </a:r>
            <a:r>
              <a:rPr sz="700" b="0" dirty="0">
                <a:latin typeface="KoPub돋움체 Light"/>
                <a:cs typeface="KoPub돋움체 Light"/>
              </a:rPr>
              <a:t> 모두</a:t>
            </a:r>
            <a:r>
              <a:rPr sz="700" b="0" spc="-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광고성</a:t>
            </a:r>
            <a:r>
              <a:rPr sz="700" b="0" spc="-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정보에</a:t>
            </a:r>
            <a:r>
              <a:rPr sz="700" b="0" spc="-10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해당)</a:t>
            </a:r>
            <a:endParaRPr sz="700">
              <a:latin typeface="KoPub돋움체 Light"/>
              <a:cs typeface="KoPub돋움체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3199" y="5945628"/>
            <a:ext cx="6610350" cy="3655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695" indent="-176530">
              <a:lnSpc>
                <a:spcPct val="100000"/>
              </a:lnSpc>
              <a:spcBef>
                <a:spcPts val="100"/>
              </a:spcBef>
              <a:buAutoNum type="arabicParenBoth" startAt="2"/>
              <a:tabLst>
                <a:tab pos="227329" algn="l"/>
              </a:tabLst>
            </a:pPr>
            <a:r>
              <a:rPr sz="900" b="1" spc="-75" dirty="0">
                <a:latin typeface="에스코어 드림 6 Bold"/>
                <a:cs typeface="에스코어 드림 6 Bold"/>
              </a:rPr>
              <a:t>발신번호</a:t>
            </a:r>
            <a:r>
              <a:rPr sz="900" b="1" spc="-40" dirty="0">
                <a:latin typeface="에스코어 드림 6 Bold"/>
                <a:cs typeface="에스코어 드림 6 Bold"/>
              </a:rPr>
              <a:t> </a:t>
            </a:r>
            <a:r>
              <a:rPr sz="900" b="1" spc="-10" dirty="0">
                <a:latin typeface="에스코어 드림 6 Bold"/>
                <a:cs typeface="에스코어 드림 6 Bold"/>
              </a:rPr>
              <a:t>사전등록제</a:t>
            </a:r>
            <a:endParaRPr sz="900">
              <a:latin typeface="에스코어 드림 6 Bold"/>
              <a:cs typeface="에스코어 드림 6 Bold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"/>
              <a:buAutoNum type="arabicParenBoth" startAt="2"/>
            </a:pPr>
            <a:endParaRPr sz="1050">
              <a:latin typeface="에스코어 드림 6 Bold"/>
              <a:cs typeface="에스코어 드림 6 Bold"/>
            </a:endParaRPr>
          </a:p>
          <a:p>
            <a:pPr marL="50800">
              <a:lnSpc>
                <a:spcPct val="100000"/>
              </a:lnSpc>
            </a:pPr>
            <a:r>
              <a:rPr sz="700" b="0" dirty="0">
                <a:latin typeface="KoPub돋움체 Light"/>
                <a:cs typeface="KoPub돋움체 Light"/>
              </a:rPr>
              <a:t>발신번호</a:t>
            </a:r>
            <a:r>
              <a:rPr sz="700" b="0" spc="-30" dirty="0">
                <a:latin typeface="KoPub돋움체 Light"/>
                <a:cs typeface="KoPub돋움체 Light"/>
              </a:rPr>
              <a:t> </a:t>
            </a:r>
            <a:r>
              <a:rPr sz="700" b="0" spc="-10" dirty="0">
                <a:latin typeface="KoPub돋움체 Light"/>
                <a:cs typeface="KoPub돋움체 Light"/>
              </a:rPr>
              <a:t>사전등록제란?</a:t>
            </a:r>
            <a:endParaRPr sz="700">
              <a:latin typeface="KoPub돋움체 Light"/>
              <a:cs typeface="KoPub돋움체 Light"/>
            </a:endParaRPr>
          </a:p>
          <a:p>
            <a:pPr marL="286385" lvl="1" indent="-58419">
              <a:lnSpc>
                <a:spcPct val="100000"/>
              </a:lnSpc>
              <a:spcBef>
                <a:spcPts val="360"/>
              </a:spcBef>
              <a:buChar char="-"/>
              <a:tabLst>
                <a:tab pos="287020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거짓으로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표시된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전화번호로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인한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피해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예방을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위해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35" dirty="0">
                <a:latin typeface="KoPub돋움체 Light"/>
                <a:cs typeface="KoPub돋움체 Light"/>
              </a:rPr>
              <a:t>‘15.10.16부터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시행된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제도</a:t>
            </a:r>
            <a:endParaRPr sz="700">
              <a:latin typeface="KoPub돋움체 Light"/>
              <a:cs typeface="KoPub돋움체 Light"/>
            </a:endParaRPr>
          </a:p>
          <a:p>
            <a:pPr marL="286385" lvl="1" indent="-58419">
              <a:lnSpc>
                <a:spcPct val="100000"/>
              </a:lnSpc>
              <a:spcBef>
                <a:spcPts val="360"/>
              </a:spcBef>
              <a:buChar char="-"/>
              <a:tabLst>
                <a:tab pos="287020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문자메시지의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발신번호(회신번호)를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사전등록(인증)한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후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메시지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전송</a:t>
            </a:r>
            <a:endParaRPr sz="700">
              <a:latin typeface="KoPub돋움체 Light"/>
              <a:cs typeface="KoPub돋움체 Light"/>
            </a:endParaRPr>
          </a:p>
          <a:p>
            <a:pPr marL="277495">
              <a:lnSpc>
                <a:spcPct val="100000"/>
              </a:lnSpc>
              <a:spcBef>
                <a:spcPts val="360"/>
              </a:spcBef>
            </a:pPr>
            <a:r>
              <a:rPr sz="700" b="0" dirty="0">
                <a:latin typeface="KoPub돋움체 Light"/>
                <a:cs typeface="KoPub돋움체 Light"/>
              </a:rPr>
              <a:t>(전기통신사업법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84조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‘전기통신사업자에게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거짓으로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표시된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전화번호의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차단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기술적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조치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의무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부과’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및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84조의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2’전화번호의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거짓표시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금지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및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이용자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보호’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의거)</a:t>
            </a:r>
            <a:endParaRPr sz="7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KoPub돋움체 Light"/>
              <a:cs typeface="KoPub돋움체 Light"/>
            </a:endParaRPr>
          </a:p>
          <a:p>
            <a:pPr marL="50800">
              <a:lnSpc>
                <a:spcPct val="100000"/>
              </a:lnSpc>
            </a:pPr>
            <a:r>
              <a:rPr sz="700" b="0" spc="-50" dirty="0">
                <a:latin typeface="KoPub돋움체 Light"/>
                <a:cs typeface="KoPub돋움체 Light"/>
              </a:rPr>
              <a:t>가.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사전등록제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주요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의무</a:t>
            </a:r>
            <a:endParaRPr sz="700">
              <a:latin typeface="KoPub돋움체 Light"/>
              <a:cs typeface="KoPub돋움체 Light"/>
            </a:endParaRPr>
          </a:p>
          <a:p>
            <a:pPr marL="278130" indent="-50165">
              <a:lnSpc>
                <a:spcPct val="100000"/>
              </a:lnSpc>
              <a:spcBef>
                <a:spcPts val="360"/>
              </a:spcBef>
              <a:buChar char="•"/>
              <a:tabLst>
                <a:tab pos="278765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회사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또는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개인이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이용하고자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하는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발신번호는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이용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사전등록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필수</a:t>
            </a:r>
            <a:endParaRPr sz="700">
              <a:latin typeface="KoPub돋움체 Light"/>
              <a:cs typeface="KoPub돋움체 Light"/>
            </a:endParaRPr>
          </a:p>
          <a:p>
            <a:pPr marL="278130" indent="-50165">
              <a:lnSpc>
                <a:spcPct val="100000"/>
              </a:lnSpc>
              <a:spcBef>
                <a:spcPts val="360"/>
              </a:spcBef>
              <a:buChar char="•"/>
              <a:tabLst>
                <a:tab pos="278765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다음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방법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중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하나를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선택하여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사전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spc="-125" dirty="0">
                <a:latin typeface="KoPub돋움체 Light"/>
                <a:cs typeface="KoPub돋움체 Light"/>
              </a:rPr>
              <a:t>-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spc="-20" dirty="0">
                <a:latin typeface="KoPub돋움체 Light"/>
                <a:cs typeface="KoPub돋움체 Light"/>
              </a:rPr>
              <a:t>휴대폰인증,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spc="-35" dirty="0">
                <a:latin typeface="KoPub돋움체 Light"/>
                <a:cs typeface="KoPub돋움체 Light"/>
              </a:rPr>
              <a:t>ARS인증,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통신서비스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이용증명원,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대리인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인증</a:t>
            </a:r>
            <a:endParaRPr sz="700">
              <a:latin typeface="KoPub돋움체 Light"/>
              <a:cs typeface="KoPub돋움체 Light"/>
            </a:endParaRPr>
          </a:p>
          <a:p>
            <a:pPr marL="278130" indent="-50165">
              <a:lnSpc>
                <a:spcPct val="100000"/>
              </a:lnSpc>
              <a:spcBef>
                <a:spcPts val="360"/>
              </a:spcBef>
              <a:buChar char="•"/>
              <a:tabLst>
                <a:tab pos="278765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사전등록한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이외의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다른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번호로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문자메시지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발송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불가</a:t>
            </a:r>
            <a:endParaRPr sz="700">
              <a:latin typeface="KoPub돋움체 Light"/>
              <a:cs typeface="KoPub돋움체 Light"/>
            </a:endParaRPr>
          </a:p>
          <a:p>
            <a:pPr marL="278130" indent="-50165">
              <a:lnSpc>
                <a:spcPct val="100000"/>
              </a:lnSpc>
              <a:spcBef>
                <a:spcPts val="360"/>
              </a:spcBef>
              <a:buChar char="•"/>
              <a:tabLst>
                <a:tab pos="278765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이용고객은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번호변작으로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전송함으로써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발생하는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모든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민형사상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책임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부담</a:t>
            </a:r>
            <a:endParaRPr sz="7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KoPub"/>
              <a:buChar char="•"/>
            </a:pPr>
            <a:endParaRPr sz="950">
              <a:latin typeface="KoPub돋움체 Light"/>
              <a:cs typeface="KoPub돋움체 Light"/>
            </a:endParaRPr>
          </a:p>
          <a:p>
            <a:pPr marL="50800">
              <a:lnSpc>
                <a:spcPct val="100000"/>
              </a:lnSpc>
            </a:pPr>
            <a:r>
              <a:rPr sz="700" b="0" spc="-50" dirty="0">
                <a:latin typeface="KoPub돋움체 Light"/>
                <a:cs typeface="KoPub돋움체 Light"/>
              </a:rPr>
              <a:t>나.</a:t>
            </a:r>
            <a:r>
              <a:rPr sz="700" b="0" spc="-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</a:t>
            </a:r>
            <a:r>
              <a:rPr sz="700" b="0" spc="-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사전등록</a:t>
            </a:r>
            <a:r>
              <a:rPr sz="700" b="0" spc="-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대리인 주요</a:t>
            </a:r>
            <a:r>
              <a:rPr sz="700" b="0" spc="-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의무</a:t>
            </a:r>
            <a:endParaRPr sz="700">
              <a:latin typeface="KoPub돋움체 Light"/>
              <a:cs typeface="KoPub돋움체 Light"/>
            </a:endParaRPr>
          </a:p>
          <a:p>
            <a:pPr marL="278130" marR="17780" indent="-50165">
              <a:lnSpc>
                <a:spcPct val="142800"/>
              </a:lnSpc>
              <a:buChar char="•"/>
              <a:tabLst>
                <a:tab pos="278765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발신번호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사전등록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대리인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spc="-85" dirty="0">
                <a:latin typeface="KoPub돋움체 Light"/>
                <a:cs typeface="KoPub돋움체 Light"/>
              </a:rPr>
              <a:t>: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기업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또는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기관으로부터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권한을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위임받은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사람으로써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기업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또는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기관을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대신하여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발신번호를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등록,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수정,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삭제할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수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있으며</a:t>
            </a:r>
            <a:r>
              <a:rPr sz="700" b="0" spc="30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이에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대한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권한과</a:t>
            </a:r>
            <a:r>
              <a:rPr sz="700" b="0" spc="40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책임을</a:t>
            </a:r>
            <a:r>
              <a:rPr sz="700" b="0" dirty="0">
                <a:latin typeface="KoPub돋움체 Light"/>
                <a:cs typeface="KoPub돋움체 Light"/>
              </a:rPr>
              <a:t> </a:t>
            </a:r>
            <a:r>
              <a:rPr sz="700" b="0" spc="-10" dirty="0">
                <a:latin typeface="KoPub돋움체 Light"/>
                <a:cs typeface="KoPub돋움체 Light"/>
              </a:rPr>
              <a:t>갖습니다.</a:t>
            </a:r>
            <a:endParaRPr sz="700">
              <a:latin typeface="KoPub돋움체 Light"/>
              <a:cs typeface="KoPub돋움체 Light"/>
            </a:endParaRPr>
          </a:p>
          <a:p>
            <a:pPr marL="278130" marR="17780" indent="-50165">
              <a:lnSpc>
                <a:spcPct val="142800"/>
              </a:lnSpc>
              <a:buChar char="•"/>
              <a:tabLst>
                <a:tab pos="278765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대리인은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등록하려는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발신번호가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기업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또는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기관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및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그에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속한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임직원이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보유한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번호가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맞는지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반드시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사전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확인하여야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하며,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등록된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전화번호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변작에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대한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spc="-10" dirty="0">
                <a:latin typeface="KoPub돋움체 Light"/>
                <a:cs typeface="KoPub돋움체 Light"/>
              </a:rPr>
              <a:t>민·형사상</a:t>
            </a:r>
            <a:r>
              <a:rPr sz="700" b="0" spc="3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책임은</a:t>
            </a:r>
            <a:r>
              <a:rPr sz="700" b="0" spc="35" dirty="0">
                <a:latin typeface="KoPub돋움체 Light"/>
                <a:cs typeface="KoPub돋움체 Light"/>
              </a:rPr>
              <a:t> </a:t>
            </a:r>
            <a:r>
              <a:rPr sz="700" b="0" spc="-25" dirty="0">
                <a:latin typeface="KoPub돋움체 Light"/>
                <a:cs typeface="KoPub돋움체 Light"/>
              </a:rPr>
              <a:t>모두</a:t>
            </a:r>
            <a:r>
              <a:rPr sz="700" b="0" dirty="0">
                <a:latin typeface="KoPub돋움체 Light"/>
                <a:cs typeface="KoPub돋움체 Light"/>
              </a:rPr>
              <a:t> 대리인을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지정한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회사에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spc="-20" dirty="0">
                <a:latin typeface="KoPub돋움체 Light"/>
                <a:cs typeface="KoPub돋움체 Light"/>
              </a:rPr>
              <a:t>있습니다.</a:t>
            </a:r>
            <a:endParaRPr sz="7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KoPub"/>
              <a:buChar char="•"/>
            </a:pPr>
            <a:endParaRPr sz="950">
              <a:latin typeface="KoPub돋움체 Light"/>
              <a:cs typeface="KoPub돋움체 Light"/>
            </a:endParaRPr>
          </a:p>
          <a:p>
            <a:pPr marL="50800">
              <a:lnSpc>
                <a:spcPct val="100000"/>
              </a:lnSpc>
            </a:pPr>
            <a:r>
              <a:rPr sz="700" b="0" spc="-50" dirty="0">
                <a:latin typeface="KoPub돋움체 Light"/>
                <a:cs typeface="KoPub돋움체 Light"/>
              </a:rPr>
              <a:t>다.</a:t>
            </a:r>
            <a:r>
              <a:rPr sz="700" b="0" spc="-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 사전등록</a:t>
            </a:r>
            <a:r>
              <a:rPr sz="700" b="0" spc="-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대리인 지정 및</a:t>
            </a:r>
            <a:r>
              <a:rPr sz="700" b="0" spc="-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이용 </a:t>
            </a:r>
            <a:r>
              <a:rPr sz="700" b="0" spc="-25" dirty="0">
                <a:latin typeface="KoPub돋움체 Light"/>
                <a:cs typeface="KoPub돋움체 Light"/>
              </a:rPr>
              <a:t>안내</a:t>
            </a:r>
            <a:endParaRPr sz="700">
              <a:latin typeface="KoPub돋움체 Light"/>
              <a:cs typeface="KoPub돋움체 Light"/>
            </a:endParaRPr>
          </a:p>
          <a:p>
            <a:pPr marL="278130" indent="-50165">
              <a:lnSpc>
                <a:spcPct val="100000"/>
              </a:lnSpc>
              <a:spcBef>
                <a:spcPts val="360"/>
              </a:spcBef>
              <a:buChar char="•"/>
              <a:tabLst>
                <a:tab pos="278765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대리인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등록에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필요한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서류가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모두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확인이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된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후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대리인으로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등록이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30" dirty="0">
                <a:latin typeface="KoPub돋움체 Light"/>
                <a:cs typeface="KoPub돋움체 Light"/>
              </a:rPr>
              <a:t>되며,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휴대폰으로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대리인</a:t>
            </a:r>
            <a:r>
              <a:rPr sz="700" b="0" spc="2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승인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문자가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10" dirty="0">
                <a:latin typeface="KoPub돋움체 Light"/>
                <a:cs typeface="KoPub돋움체 Light"/>
              </a:rPr>
              <a:t>전송됩니다.</a:t>
            </a:r>
            <a:endParaRPr sz="700">
              <a:latin typeface="KoPub돋움체 Light"/>
              <a:cs typeface="KoPub돋움체 Light"/>
            </a:endParaRPr>
          </a:p>
          <a:p>
            <a:pPr marL="278130" indent="-50165">
              <a:lnSpc>
                <a:spcPct val="100000"/>
              </a:lnSpc>
              <a:spcBef>
                <a:spcPts val="360"/>
              </a:spcBef>
              <a:buChar char="•"/>
              <a:tabLst>
                <a:tab pos="278765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발신번호는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spc="-40" dirty="0">
                <a:latin typeface="KoPub돋움체 Light"/>
                <a:cs typeface="KoPub돋움체 Light"/>
              </a:rPr>
              <a:t>LG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20" dirty="0">
                <a:latin typeface="KoPub돋움체 Light"/>
                <a:cs typeface="KoPub돋움체 Light"/>
              </a:rPr>
              <a:t>U</a:t>
            </a:r>
            <a:r>
              <a:rPr sz="1050" b="0" spc="-30" baseline="15873" dirty="0">
                <a:latin typeface="KoPub돋움체 Light"/>
                <a:cs typeface="KoPub돋움체 Light"/>
              </a:rPr>
              <a:t>+</a:t>
            </a:r>
            <a:r>
              <a:rPr sz="1050" b="0" spc="15" baseline="15873" dirty="0">
                <a:latin typeface="KoPub돋움체 Light"/>
                <a:cs typeface="KoPub돋움체 Light"/>
              </a:rPr>
              <a:t> </a:t>
            </a:r>
            <a:r>
              <a:rPr sz="700" b="0" spc="-30" dirty="0">
                <a:latin typeface="KoPub돋움체 Light"/>
                <a:cs typeface="KoPub돋움체 Light"/>
              </a:rPr>
              <a:t>SMS/LMS/MMS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30" dirty="0">
                <a:latin typeface="KoPub돋움체 Light"/>
                <a:cs typeface="KoPub돋움체 Light"/>
              </a:rPr>
              <a:t>홈페이지(http://msghub.uplus.co.kr)의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대리인용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페이지에서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가능하며,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대리인의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휴대폰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인증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완료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후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즉시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10" dirty="0">
                <a:latin typeface="KoPub돋움체 Light"/>
                <a:cs typeface="KoPub돋움체 Light"/>
              </a:rPr>
              <a:t>등록됩니다.</a:t>
            </a:r>
            <a:endParaRPr sz="700">
              <a:latin typeface="KoPub돋움체 Light"/>
              <a:cs typeface="KoPub돋움체 Light"/>
            </a:endParaRPr>
          </a:p>
          <a:p>
            <a:pPr marL="252729" marR="1055370" indent="-24765">
              <a:lnSpc>
                <a:spcPct val="142800"/>
              </a:lnSpc>
              <a:buChar char="•"/>
              <a:tabLst>
                <a:tab pos="278765" algn="l"/>
              </a:tabLst>
            </a:pPr>
            <a:r>
              <a:rPr sz="700" b="0" dirty="0">
                <a:latin typeface="KoPub돋움체 Light"/>
                <a:cs typeface="KoPub돋움체 Light"/>
              </a:rPr>
              <a:t>대리인은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서버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발송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건에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한해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별도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spc="-10" dirty="0">
                <a:latin typeface="KoPub돋움체 Light"/>
                <a:cs typeface="KoPub돋움체 Light"/>
              </a:rPr>
              <a:t>인증(휴대폰본인인증,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spc="-35" dirty="0">
                <a:latin typeface="KoPub돋움체 Light"/>
                <a:cs typeface="KoPub돋움체 Light"/>
              </a:rPr>
              <a:t>ARS인증,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통신서비스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이용증명원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제출)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없이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기업</a:t>
            </a:r>
            <a:r>
              <a:rPr sz="700" b="0" spc="1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또는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기관의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발신번호를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</a:t>
            </a:r>
            <a:r>
              <a:rPr sz="700" b="0" spc="10" dirty="0">
                <a:latin typeface="KoPub돋움체 Light"/>
                <a:cs typeface="KoPub돋움체 Light"/>
              </a:rPr>
              <a:t> </a:t>
            </a:r>
            <a:r>
              <a:rPr sz="700" b="0" spc="-10" dirty="0">
                <a:latin typeface="KoPub돋움체 Light"/>
                <a:cs typeface="KoPub돋움체 Light"/>
              </a:rPr>
              <a:t>가능합니다.</a:t>
            </a:r>
            <a:r>
              <a:rPr sz="700" b="0" dirty="0">
                <a:latin typeface="KoPub돋움체 Light"/>
                <a:cs typeface="KoPub돋움체 Light"/>
              </a:rPr>
              <a:t> (홈페이지를 통해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전송되는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메시지에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대해서는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대리인을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통한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회신번호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사전등록이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불가능하며,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발신번호별로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인증을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완료해야만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등록할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dirty="0">
                <a:latin typeface="KoPub돋움체 Light"/>
                <a:cs typeface="KoPub돋움체 Light"/>
              </a:rPr>
              <a:t>수</a:t>
            </a:r>
            <a:r>
              <a:rPr sz="700" b="0" spc="5" dirty="0">
                <a:latin typeface="KoPub돋움체 Light"/>
                <a:cs typeface="KoPub돋움체 Light"/>
              </a:rPr>
              <a:t> </a:t>
            </a:r>
            <a:r>
              <a:rPr sz="700" b="0" spc="-20" dirty="0">
                <a:latin typeface="KoPub돋움체 Light"/>
                <a:cs typeface="KoPub돋움체 Light"/>
              </a:rPr>
              <a:t>있습니다)</a:t>
            </a:r>
            <a:endParaRPr sz="700">
              <a:latin typeface="KoPub돋움체 Light"/>
              <a:cs typeface="KoPub돋움체 Ligh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94900" y="275232"/>
            <a:ext cx="45091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325" dirty="0">
                <a:solidFill>
                  <a:srgbClr val="000000"/>
                </a:solidFill>
              </a:rPr>
              <a:t>서비스</a:t>
            </a:r>
            <a:r>
              <a:rPr spc="-220" dirty="0">
                <a:solidFill>
                  <a:srgbClr val="000000"/>
                </a:solidFill>
              </a:rPr>
              <a:t> </a:t>
            </a:r>
            <a:r>
              <a:rPr spc="-254" dirty="0">
                <a:solidFill>
                  <a:srgbClr val="000000"/>
                </a:solidFill>
              </a:rPr>
              <a:t>관련</a:t>
            </a:r>
            <a:r>
              <a:rPr spc="-215" dirty="0">
                <a:solidFill>
                  <a:srgbClr val="000000"/>
                </a:solidFill>
              </a:rPr>
              <a:t> </a:t>
            </a:r>
            <a:r>
              <a:rPr spc="-270" dirty="0">
                <a:solidFill>
                  <a:srgbClr val="000000"/>
                </a:solidFill>
              </a:rPr>
              <a:t>주요</a:t>
            </a:r>
            <a:r>
              <a:rPr spc="-215" dirty="0">
                <a:solidFill>
                  <a:srgbClr val="000000"/>
                </a:solidFill>
              </a:rPr>
              <a:t> </a:t>
            </a:r>
            <a:r>
              <a:rPr spc="-240" dirty="0" err="1">
                <a:solidFill>
                  <a:srgbClr val="000000"/>
                </a:solidFill>
              </a:rPr>
              <a:t>안내</a:t>
            </a:r>
            <a:r>
              <a:rPr spc="-215" dirty="0">
                <a:solidFill>
                  <a:srgbClr val="000000"/>
                </a:solidFill>
              </a:rPr>
              <a:t> </a:t>
            </a:r>
            <a:r>
              <a:rPr spc="-235" dirty="0" err="1">
                <a:solidFill>
                  <a:srgbClr val="000000"/>
                </a:solidFill>
              </a:rPr>
              <a:t>사항</a:t>
            </a:r>
            <a:endParaRPr sz="2100" baseline="35714" dirty="0">
              <a:latin typeface="에스코어 드림 7 ExtraBold"/>
              <a:cs typeface="에스코어 드림 7 ExtraBold"/>
            </a:endParaRPr>
          </a:p>
        </p:txBody>
      </p:sp>
      <p:pic>
        <p:nvPicPr>
          <p:cNvPr id="94" name="그림 93">
            <a:extLst>
              <a:ext uri="{FF2B5EF4-FFF2-40B4-BE49-F238E27FC236}">
                <a16:creationId xmlns:a16="http://schemas.microsoft.com/office/drawing/2014/main" id="{7AA1A13B-18E8-E1D7-ACDE-09C0CCD50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6624" y="233803"/>
            <a:ext cx="1041810" cy="3718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4066" y="223345"/>
            <a:ext cx="16764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0" spc="-25" dirty="0">
                <a:latin typeface="KoPub돋움체 Light"/>
                <a:cs typeface="KoPub돋움체 Light"/>
              </a:rPr>
              <a:t>5/6</a:t>
            </a:r>
            <a:endParaRPr sz="700">
              <a:latin typeface="KoPub돋움체 Light"/>
              <a:cs typeface="KoPub돋움체 Ligh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62879" y="1234649"/>
            <a:ext cx="6842125" cy="332277"/>
            <a:chOff x="362879" y="1349122"/>
            <a:chExt cx="6842125" cy="217804"/>
          </a:xfrm>
        </p:grpSpPr>
        <p:sp>
          <p:nvSpPr>
            <p:cNvPr id="12" name="object 12"/>
            <p:cNvSpPr/>
            <p:nvPr/>
          </p:nvSpPr>
          <p:spPr>
            <a:xfrm>
              <a:off x="362879" y="1349122"/>
              <a:ext cx="2328545" cy="216535"/>
            </a:xfrm>
            <a:custGeom>
              <a:avLst/>
              <a:gdLst/>
              <a:ahLst/>
              <a:cxnLst/>
              <a:rect l="l" t="t" r="r" b="b"/>
              <a:pathLst>
                <a:path w="2328545" h="216534">
                  <a:moveTo>
                    <a:pt x="2250084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328125" y="216001"/>
                  </a:lnTo>
                  <a:lnTo>
                    <a:pt x="2328125" y="77749"/>
                  </a:lnTo>
                  <a:lnTo>
                    <a:pt x="2326906" y="32800"/>
                  </a:lnTo>
                  <a:lnTo>
                    <a:pt x="2318370" y="9718"/>
                  </a:lnTo>
                  <a:lnTo>
                    <a:pt x="2295202" y="1214"/>
                  </a:lnTo>
                  <a:lnTo>
                    <a:pt x="2250084" y="0"/>
                  </a:lnTo>
                  <a:close/>
                </a:path>
              </a:pathLst>
            </a:custGeom>
            <a:solidFill>
              <a:srgbClr val="BE0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70079" y="1560052"/>
              <a:ext cx="6835140" cy="0"/>
            </a:xfrm>
            <a:custGeom>
              <a:avLst/>
              <a:gdLst/>
              <a:ahLst/>
              <a:cxnLst/>
              <a:rect l="l" t="t" r="r" b="b"/>
              <a:pathLst>
                <a:path w="6835140">
                  <a:moveTo>
                    <a:pt x="0" y="0"/>
                  </a:moveTo>
                  <a:lnTo>
                    <a:pt x="6834593" y="0"/>
                  </a:lnTo>
                </a:path>
              </a:pathLst>
            </a:custGeom>
            <a:ln w="12700">
              <a:solidFill>
                <a:srgbClr val="BE00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29299" y="275232"/>
            <a:ext cx="285051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5" dirty="0"/>
              <a:t>개인정보</a:t>
            </a:r>
            <a:r>
              <a:rPr spc="-90" dirty="0"/>
              <a:t> 활용동의서</a:t>
            </a: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56825" y="7018104"/>
          <a:ext cx="6830694" cy="478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2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8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상기</a:t>
                      </a:r>
                      <a:r>
                        <a:rPr sz="1000" b="0" spc="5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□에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체크한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항목에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대해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충분한</a:t>
                      </a:r>
                      <a:r>
                        <a:rPr sz="1000" b="0" spc="5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설명을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듣고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이해하며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동의합니다.</a:t>
                      </a:r>
                      <a:endParaRPr sz="10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6350" marB="0">
                    <a:lnL w="6350">
                      <a:solidFill>
                        <a:srgbClr val="BE006A"/>
                      </a:solidFill>
                      <a:prstDash val="solid"/>
                    </a:lnL>
                    <a:lnT w="6350">
                      <a:solidFill>
                        <a:srgbClr val="BE006A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신청인</a:t>
                      </a:r>
                      <a:endParaRPr sz="1000">
                        <a:latin typeface="에스코어 드림 6 Bold"/>
                        <a:cs typeface="에스코어 드림 6 Bold"/>
                      </a:endParaRPr>
                    </a:p>
                    <a:p>
                      <a:pPr marR="3048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700" b="1" spc="-40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가입자/대리인</a:t>
                      </a:r>
                      <a:r>
                        <a:rPr sz="700" b="1" spc="-10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 </a:t>
                      </a:r>
                      <a:r>
                        <a:rPr sz="700" b="1" spc="-2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이름</a:t>
                      </a:r>
                      <a:endParaRPr sz="7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93980" marB="0">
                    <a:solidFill>
                      <a:srgbClr val="BE00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R="48260" algn="r">
                        <a:lnSpc>
                          <a:spcPct val="100000"/>
                        </a:lnSpc>
                      </a:pPr>
                      <a:r>
                        <a:rPr sz="700" b="0" spc="-20" dirty="0">
                          <a:latin typeface="KoPub돋움체 Light"/>
                          <a:cs typeface="KoPub돋움체 Light"/>
                        </a:rPr>
                        <a:t>서명/인</a:t>
                      </a:r>
                      <a:endParaRPr sz="700" dirty="0">
                        <a:latin typeface="KoPub돋움체 Light"/>
                        <a:cs typeface="KoPub돋움체 Light"/>
                      </a:endParaRPr>
                    </a:p>
                    <a:p>
                      <a:pPr marL="13106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※</a:t>
                      </a:r>
                      <a:r>
                        <a:rPr sz="500" b="0" spc="-1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법인은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법인인감만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2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허용</a:t>
                      </a:r>
                      <a:endParaRPr sz="500" dirty="0">
                        <a:latin typeface="에스코어 드림 3 Light"/>
                        <a:cs typeface="에스코어 드림 3 Light"/>
                      </a:endParaRPr>
                    </a:p>
                  </a:txBody>
                  <a:tcPr marL="0" marR="0" marT="3810" marB="0">
                    <a:lnR w="12700">
                      <a:solidFill>
                        <a:srgbClr val="BE006A"/>
                      </a:solidFill>
                      <a:prstDash val="solid"/>
                    </a:lnR>
                    <a:lnT w="12700">
                      <a:solidFill>
                        <a:srgbClr val="BE006A"/>
                      </a:solidFill>
                      <a:prstDash val="solid"/>
                    </a:lnT>
                    <a:lnB w="12700">
                      <a:solidFill>
                        <a:srgbClr val="BE006A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375599" y="1845503"/>
          <a:ext cx="6822440" cy="944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4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0" spc="-20" dirty="0">
                          <a:latin typeface="KoPub돋움체 Light"/>
                          <a:cs typeface="KoPub돋움체 Light"/>
                        </a:rPr>
                        <a:t>수집항목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016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372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수집ㆍ이용</a:t>
                      </a:r>
                      <a:r>
                        <a:rPr sz="800" b="0" spc="-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목적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016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372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이름,</a:t>
                      </a:r>
                      <a:r>
                        <a:rPr sz="650" b="0" spc="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생년월일,</a:t>
                      </a:r>
                      <a:r>
                        <a:rPr sz="650" b="0" spc="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부서,</a:t>
                      </a:r>
                      <a:r>
                        <a:rPr sz="650" b="0" spc="6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직급,</a:t>
                      </a:r>
                      <a:r>
                        <a:rPr sz="650" b="0" spc="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전화번호(유</a:t>
                      </a:r>
                      <a:r>
                        <a:rPr sz="650" b="0" spc="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무선),</a:t>
                      </a:r>
                      <a:r>
                        <a:rPr sz="650" b="0" spc="6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25" dirty="0">
                          <a:latin typeface="KoPub돋움체 Light"/>
                          <a:cs typeface="KoPub돋움체 Light"/>
                        </a:rPr>
                        <a:t>이메일</a:t>
                      </a:r>
                      <a:endParaRPr sz="65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 marR="99060" algn="ctr">
                        <a:lnSpc>
                          <a:spcPct val="115399"/>
                        </a:lnSpc>
                        <a:spcBef>
                          <a:spcPts val="420"/>
                        </a:spcBef>
                      </a:pP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상품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서비스의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원활한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제공을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위한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연락,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고지사항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전달,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기타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계약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유지업무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서비스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25" dirty="0">
                          <a:latin typeface="KoPub돋움체 Light"/>
                          <a:cs typeface="KoPub돋움체 Light"/>
                        </a:rPr>
                        <a:t>제공,</a:t>
                      </a:r>
                      <a:r>
                        <a:rPr sz="650" b="0" spc="20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업무처리(서비스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가입,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개통,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변경,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사후관리,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품질개선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등),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계약이행,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업무위탁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안내,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latin typeface="KoPub돋움체 Light"/>
                          <a:cs typeface="KoPub돋움체 Light"/>
                        </a:rPr>
                        <a:t>민원처리,</a:t>
                      </a:r>
                      <a:r>
                        <a:rPr sz="650" b="0" spc="20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사용</a:t>
                      </a:r>
                      <a:r>
                        <a:rPr sz="650" b="0" spc="7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통계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제공</a:t>
                      </a:r>
                      <a:r>
                        <a:rPr sz="650" b="0" spc="7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50" dirty="0">
                          <a:latin typeface="KoPub돋움체 Light"/>
                          <a:cs typeface="KoPub돋움체 Light"/>
                        </a:rPr>
                        <a:t>등</a:t>
                      </a:r>
                      <a:endParaRPr sz="65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5334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상담내용(전화/챗봇/채팅/이메일</a:t>
                      </a:r>
                      <a:r>
                        <a:rPr sz="700" b="0" spc="3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등)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571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편의제공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불편사항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개선과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서비스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품질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향상을</a:t>
                      </a:r>
                      <a:r>
                        <a:rPr sz="700" b="0" spc="1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위한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분석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571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375599" y="3177103"/>
          <a:ext cx="6822440" cy="1012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4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0" spc="-20" dirty="0">
                          <a:latin typeface="KoPub돋움체 Light"/>
                          <a:cs typeface="KoPub돋움체 Light"/>
                        </a:rPr>
                        <a:t>수집항목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016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372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0" dirty="0">
                          <a:latin typeface="KoPub돋움체 Light"/>
                          <a:cs typeface="KoPub돋움체 Light"/>
                        </a:rPr>
                        <a:t>수집ㆍ이용</a:t>
                      </a:r>
                      <a:r>
                        <a:rPr sz="800" b="0" spc="-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800" b="0" spc="-25" dirty="0">
                          <a:latin typeface="KoPub돋움체 Light"/>
                          <a:cs typeface="KoPub돋움체 Light"/>
                        </a:rPr>
                        <a:t>목적</a:t>
                      </a:r>
                      <a:endParaRPr sz="8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016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372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650" b="0" spc="-10" dirty="0">
                          <a:latin typeface="KoPub돋움체 Light"/>
                          <a:cs typeface="KoPub돋움체 Light"/>
                        </a:rPr>
                        <a:t>[대리인]</a:t>
                      </a:r>
                      <a:endParaRPr sz="650">
                        <a:latin typeface="KoPub돋움체 Light"/>
                        <a:cs typeface="KoPub돋움체 Light"/>
                      </a:endParaRPr>
                    </a:p>
                    <a:p>
                      <a:pPr marL="788670" marR="781050" algn="ctr">
                        <a:lnSpc>
                          <a:spcPct val="102600"/>
                        </a:lnSpc>
                      </a:pP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이름,</a:t>
                      </a:r>
                      <a:r>
                        <a:rPr sz="650" b="0" spc="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생년월일,</a:t>
                      </a:r>
                      <a:r>
                        <a:rPr sz="650" b="0" spc="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부서,</a:t>
                      </a:r>
                      <a:r>
                        <a:rPr sz="650" b="0" spc="6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직급,</a:t>
                      </a:r>
                      <a:r>
                        <a:rPr sz="650" b="0" spc="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전화번호(유</a:t>
                      </a:r>
                      <a:r>
                        <a:rPr sz="650" b="0" spc="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무선),</a:t>
                      </a:r>
                      <a:r>
                        <a:rPr sz="650" b="0" spc="6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25" dirty="0">
                          <a:latin typeface="KoPub돋움체 Light"/>
                          <a:cs typeface="KoPub돋움체 Light"/>
                        </a:rPr>
                        <a:t>이메일</a:t>
                      </a:r>
                      <a:r>
                        <a:rPr sz="650" b="0" spc="20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latin typeface="KoPub돋움체 Light"/>
                          <a:cs typeface="KoPub돋움체 Light"/>
                        </a:rPr>
                        <a:t>[대표자]</a:t>
                      </a:r>
                      <a:endParaRPr sz="650">
                        <a:latin typeface="KoPub돋움체 Light"/>
                        <a:cs typeface="KoPub돋움체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이름,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생년월일,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주소,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납부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정보(은행명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계좌번호,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카드사명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카드번호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latin typeface="KoPub돋움체 Light"/>
                          <a:cs typeface="KoPub돋움체 Light"/>
                        </a:rPr>
                        <a:t>유효기간)</a:t>
                      </a:r>
                      <a:endParaRPr sz="65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7493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106680" marR="99060" algn="ctr">
                        <a:lnSpc>
                          <a:spcPct val="115399"/>
                        </a:lnSpc>
                      </a:pP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상품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서비스의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원활한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제공을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위한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연락,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고지사항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전달,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기타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계약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유지업무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서비스</a:t>
                      </a:r>
                      <a:r>
                        <a:rPr sz="650" b="0" spc="8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25" dirty="0">
                          <a:latin typeface="KoPub돋움체 Light"/>
                          <a:cs typeface="KoPub돋움체 Light"/>
                        </a:rPr>
                        <a:t>제공,</a:t>
                      </a:r>
                      <a:r>
                        <a:rPr sz="650" b="0" spc="20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업무처리(서비스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가입,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개통,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변경,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사후관리,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품질개선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등),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계약이행,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업무위탁</a:t>
                      </a:r>
                      <a:r>
                        <a:rPr sz="650" b="0" spc="8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안내,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10" dirty="0">
                          <a:latin typeface="KoPub돋움체 Light"/>
                          <a:cs typeface="KoPub돋움체 Light"/>
                        </a:rPr>
                        <a:t>민원처리,</a:t>
                      </a:r>
                      <a:r>
                        <a:rPr sz="650" b="0" spc="20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사용</a:t>
                      </a:r>
                      <a:r>
                        <a:rPr sz="650" b="0" spc="7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통계</a:t>
                      </a:r>
                      <a:r>
                        <a:rPr sz="650" b="0" spc="7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dirty="0">
                          <a:latin typeface="KoPub돋움체 Light"/>
                          <a:cs typeface="KoPub돋움체 Light"/>
                        </a:rPr>
                        <a:t>제공</a:t>
                      </a:r>
                      <a:r>
                        <a:rPr sz="650" b="0" spc="7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650" b="0" spc="-50" dirty="0">
                          <a:latin typeface="KoPub돋움체 Light"/>
                          <a:cs typeface="KoPub돋움체 Light"/>
                        </a:rPr>
                        <a:t>등</a:t>
                      </a:r>
                      <a:endParaRPr sz="65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2540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상담내용(전화/챗봇/채팅/이메일</a:t>
                      </a:r>
                      <a:r>
                        <a:rPr sz="700" b="0" spc="35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등)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317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편의제공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및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불편사항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개선과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서비스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품질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향상을</a:t>
                      </a:r>
                      <a:r>
                        <a:rPr sz="700" b="0" spc="110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dirty="0">
                          <a:latin typeface="KoPub돋움체 Light"/>
                          <a:cs typeface="KoPub돋움체 Light"/>
                        </a:rPr>
                        <a:t>위한</a:t>
                      </a:r>
                      <a:r>
                        <a:rPr sz="700" b="0" spc="105" dirty="0"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700" b="0" spc="-25" dirty="0">
                          <a:latin typeface="KoPub돋움체 Light"/>
                          <a:cs typeface="KoPub돋움체 Light"/>
                        </a:rPr>
                        <a:t>분석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3175" marB="0">
                    <a:lnL w="3175">
                      <a:solidFill>
                        <a:srgbClr val="727171"/>
                      </a:solidFill>
                      <a:prstDash val="solid"/>
                    </a:lnL>
                    <a:lnR w="3175">
                      <a:solidFill>
                        <a:srgbClr val="727171"/>
                      </a:solidFill>
                      <a:prstDash val="solid"/>
                    </a:lnR>
                    <a:lnT w="3175">
                      <a:solidFill>
                        <a:srgbClr val="727171"/>
                      </a:solidFill>
                      <a:prstDash val="solid"/>
                    </a:lnT>
                    <a:lnB w="3175">
                      <a:solidFill>
                        <a:srgbClr val="72717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462499" y="2947185"/>
            <a:ext cx="7029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0" dirty="0">
                <a:solidFill>
                  <a:srgbClr val="3E3A39"/>
                </a:solidFill>
                <a:latin typeface="KoPub돋움체 Light"/>
                <a:cs typeface="KoPub돋움체 Light"/>
              </a:rPr>
              <a:t>(2)</a:t>
            </a:r>
            <a:r>
              <a:rPr sz="900" b="0" spc="-20" dirty="0">
                <a:solidFill>
                  <a:srgbClr val="3E3A39"/>
                </a:solidFill>
                <a:latin typeface="KoPub돋움체 Light"/>
                <a:cs typeface="KoPub돋움체 Light"/>
              </a:rPr>
              <a:t> </a:t>
            </a:r>
            <a:r>
              <a:rPr sz="900" b="0" spc="-10" dirty="0">
                <a:solidFill>
                  <a:srgbClr val="3E3A39"/>
                </a:solidFill>
                <a:latin typeface="KoPub돋움체 Light"/>
                <a:cs typeface="KoPub돋움체 Light"/>
              </a:rPr>
              <a:t>개인사업자</a:t>
            </a:r>
            <a:endParaRPr sz="900">
              <a:latin typeface="KoPub돋움체 Light"/>
              <a:cs typeface="KoPub돋움체 Light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59999" y="4649663"/>
            <a:ext cx="6840220" cy="1616075"/>
            <a:chOff x="359999" y="4649663"/>
            <a:chExt cx="6840220" cy="1616075"/>
          </a:xfrm>
        </p:grpSpPr>
        <p:sp>
          <p:nvSpPr>
            <p:cNvPr id="21" name="object 21"/>
            <p:cNvSpPr/>
            <p:nvPr/>
          </p:nvSpPr>
          <p:spPr>
            <a:xfrm>
              <a:off x="372699" y="4884003"/>
              <a:ext cx="6814820" cy="1369060"/>
            </a:xfrm>
            <a:custGeom>
              <a:avLst/>
              <a:gdLst/>
              <a:ahLst/>
              <a:cxnLst/>
              <a:rect l="l" t="t" r="r" b="b"/>
              <a:pathLst>
                <a:path w="6814820" h="1369060">
                  <a:moveTo>
                    <a:pt x="0" y="0"/>
                  </a:moveTo>
                  <a:lnTo>
                    <a:pt x="0" y="1188897"/>
                  </a:lnTo>
                  <a:lnTo>
                    <a:pt x="6430" y="1236750"/>
                  </a:lnTo>
                  <a:lnTo>
                    <a:pt x="24576" y="1279748"/>
                  </a:lnTo>
                  <a:lnTo>
                    <a:pt x="52722" y="1316177"/>
                  </a:lnTo>
                  <a:lnTo>
                    <a:pt x="89152" y="1344321"/>
                  </a:lnTo>
                  <a:lnTo>
                    <a:pt x="132149" y="1362465"/>
                  </a:lnTo>
                  <a:lnTo>
                    <a:pt x="179997" y="1368894"/>
                  </a:lnTo>
                  <a:lnTo>
                    <a:pt x="6634594" y="1368894"/>
                  </a:lnTo>
                  <a:lnTo>
                    <a:pt x="6682447" y="1362465"/>
                  </a:lnTo>
                  <a:lnTo>
                    <a:pt x="6725448" y="1344321"/>
                  </a:lnTo>
                  <a:lnTo>
                    <a:pt x="6761880" y="1316177"/>
                  </a:lnTo>
                  <a:lnTo>
                    <a:pt x="6790027" y="1279748"/>
                  </a:lnTo>
                  <a:lnTo>
                    <a:pt x="6808173" y="1236750"/>
                  </a:lnTo>
                  <a:lnTo>
                    <a:pt x="6814604" y="1188897"/>
                  </a:lnTo>
                  <a:lnTo>
                    <a:pt x="6814604" y="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BE00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60000" y="4649663"/>
              <a:ext cx="1746250" cy="231140"/>
            </a:xfrm>
            <a:custGeom>
              <a:avLst/>
              <a:gdLst/>
              <a:ahLst/>
              <a:cxnLst/>
              <a:rect l="l" t="t" r="r" b="b"/>
              <a:pathLst>
                <a:path w="1746250" h="231139">
                  <a:moveTo>
                    <a:pt x="1630680" y="0"/>
                  </a:moveTo>
                  <a:lnTo>
                    <a:pt x="0" y="0"/>
                  </a:lnTo>
                  <a:lnTo>
                    <a:pt x="0" y="230644"/>
                  </a:lnTo>
                  <a:lnTo>
                    <a:pt x="1745995" y="230644"/>
                  </a:lnTo>
                  <a:lnTo>
                    <a:pt x="1745995" y="115316"/>
                  </a:lnTo>
                  <a:lnTo>
                    <a:pt x="1736934" y="70428"/>
                  </a:lnTo>
                  <a:lnTo>
                    <a:pt x="1712221" y="33774"/>
                  </a:lnTo>
                  <a:lnTo>
                    <a:pt x="1675567" y="9061"/>
                  </a:lnTo>
                  <a:lnTo>
                    <a:pt x="1630680" y="0"/>
                  </a:lnTo>
                  <a:close/>
                </a:path>
              </a:pathLst>
            </a:custGeom>
            <a:solidFill>
              <a:srgbClr val="BE0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47300" y="4671845"/>
            <a:ext cx="6855459" cy="2118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100"/>
              </a:spcBef>
            </a:pPr>
            <a:r>
              <a:rPr sz="1000" b="1" spc="-40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개인정보</a:t>
            </a:r>
            <a:r>
              <a:rPr sz="1000" b="1" spc="-4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1000" b="1" spc="-3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보유</a:t>
            </a:r>
            <a:r>
              <a:rPr sz="1000" b="1" spc="-4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1000" b="1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및</a:t>
            </a:r>
            <a:r>
              <a:rPr sz="1000" b="1" spc="-4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1000" b="1" spc="-3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이용</a:t>
            </a:r>
            <a:r>
              <a:rPr sz="1000" b="1" spc="-4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기간</a:t>
            </a:r>
            <a:endParaRPr sz="1000">
              <a:latin typeface="에스코어 드림 6 Bold"/>
              <a:cs typeface="에스코어 드림 6 Bold"/>
            </a:endParaRPr>
          </a:p>
          <a:p>
            <a:pPr marL="111125" marR="75565">
              <a:lnSpc>
                <a:spcPct val="148100"/>
              </a:lnSpc>
              <a:spcBef>
                <a:spcPts val="595"/>
              </a:spcBef>
            </a:pPr>
            <a:r>
              <a:rPr sz="900" b="1" u="sng" spc="-1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서비스를</a:t>
            </a:r>
            <a:r>
              <a:rPr sz="900" b="1" u="sng" spc="-6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1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이용하는</a:t>
            </a:r>
            <a:r>
              <a:rPr sz="900" b="1" u="sng" spc="-5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기간에</a:t>
            </a:r>
            <a:r>
              <a:rPr sz="900" b="1" u="sng" spc="-4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한하여</a:t>
            </a:r>
            <a:r>
              <a:rPr sz="900" b="1" u="sng" spc="-3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보유</a:t>
            </a:r>
            <a:r>
              <a:rPr sz="900" b="1" u="sng" spc="-2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및</a:t>
            </a:r>
            <a:r>
              <a:rPr sz="900" b="1" u="sng" spc="-3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이용을</a:t>
            </a:r>
            <a:r>
              <a:rPr sz="900" b="1" u="sng" spc="-2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1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원칙으로</a:t>
            </a:r>
            <a:r>
              <a:rPr sz="900" b="1" u="sng" spc="-3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2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하되,</a:t>
            </a:r>
            <a:r>
              <a:rPr sz="900" b="1" u="sng" spc="-2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서비스</a:t>
            </a:r>
            <a:r>
              <a:rPr sz="900" b="1" u="sng" spc="-3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1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가입기간</a:t>
            </a:r>
            <a:r>
              <a:rPr sz="900" b="1" u="sng" spc="-2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동안</a:t>
            </a:r>
            <a:r>
              <a:rPr sz="900" b="1" u="sng" spc="-3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이용한</a:t>
            </a:r>
            <a:r>
              <a:rPr sz="900" b="1" u="sng" spc="-2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2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요금정산과</a:t>
            </a:r>
            <a:r>
              <a:rPr sz="900" b="1" u="sng" spc="-3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15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·</a:t>
            </a:r>
            <a:r>
              <a:rPr sz="900" b="1" u="sng" spc="5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오납</a:t>
            </a:r>
            <a:r>
              <a:rPr sz="900" b="1" u="sng" spc="-2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등</a:t>
            </a:r>
            <a:r>
              <a:rPr sz="900" b="1" u="sng" spc="-3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20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분쟁대비를</a:t>
            </a:r>
            <a:r>
              <a:rPr sz="900" b="1" u="sng" spc="-25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uFill>
                  <a:solidFill>
                    <a:srgbClr val="000000"/>
                  </a:solidFill>
                </a:uFill>
                <a:latin typeface="에스코어 드림 6 Bold"/>
                <a:cs typeface="에스코어 드림 6 Bold"/>
              </a:rPr>
              <a:t>위해</a:t>
            </a:r>
            <a:r>
              <a:rPr sz="900" b="1" spc="-30" dirty="0">
                <a:latin typeface="에스코어 드림 6 Bold"/>
                <a:cs typeface="에스코어 드림 6 Bold"/>
              </a:rPr>
              <a:t> </a:t>
            </a:r>
            <a:r>
              <a:rPr sz="900" b="1" u="sng" spc="-35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해지</a:t>
            </a:r>
            <a:r>
              <a:rPr sz="900" b="1" spc="-35" dirty="0">
                <a:solidFill>
                  <a:srgbClr val="008CCF"/>
                </a:solid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후</a:t>
            </a:r>
            <a:r>
              <a:rPr sz="900" b="1" u="sng" spc="-30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20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요금완납</a:t>
            </a:r>
            <a:r>
              <a:rPr sz="900" b="1" u="sng" spc="-30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10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6개월까지</a:t>
            </a:r>
            <a:r>
              <a:rPr sz="900" b="1" u="sng" spc="-30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25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보유,</a:t>
            </a:r>
            <a:r>
              <a:rPr sz="900" b="1" u="sng" spc="-30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dirty="0">
                <a:solidFill>
                  <a:srgbClr val="008CCF"/>
                </a:solidFill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이용</a:t>
            </a:r>
            <a:r>
              <a:rPr sz="900" u="sng" spc="10" dirty="0">
                <a:uFill>
                  <a:solidFill>
                    <a:srgbClr val="008CC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00" b="1" u="sng" dirty="0"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후</a:t>
            </a:r>
            <a:r>
              <a:rPr sz="900" b="1" u="sng" spc="-30" dirty="0"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20" dirty="0"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지체없이</a:t>
            </a:r>
            <a:r>
              <a:rPr sz="900" b="1" u="sng" spc="-25" dirty="0"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 </a:t>
            </a:r>
            <a:r>
              <a:rPr sz="900" b="1" u="sng" spc="-10" dirty="0">
                <a:uFill>
                  <a:solidFill>
                    <a:srgbClr val="008CCF"/>
                  </a:solidFill>
                </a:uFill>
                <a:latin typeface="에스코어 드림 6 Bold"/>
                <a:cs typeface="에스코어 드림 6 Bold"/>
              </a:rPr>
              <a:t>파기합니다.</a:t>
            </a:r>
            <a:endParaRPr sz="900">
              <a:latin typeface="에스코어 드림 6 Bold"/>
              <a:cs typeface="에스코어 드림 6 Bold"/>
            </a:endParaRPr>
          </a:p>
          <a:p>
            <a:pPr marL="111125" marR="74930">
              <a:lnSpc>
                <a:spcPct val="148200"/>
              </a:lnSpc>
              <a:spcBef>
                <a:spcPts val="10"/>
              </a:spcBef>
            </a:pPr>
            <a:r>
              <a:rPr sz="900" b="0" dirty="0">
                <a:latin typeface="KoPub돋움체 Light"/>
                <a:cs typeface="KoPub돋움체 Light"/>
              </a:rPr>
              <a:t>(단,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약관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·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정보통신망</a:t>
            </a:r>
            <a:r>
              <a:rPr sz="900" b="0" spc="145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이용촉진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및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정보보호</a:t>
            </a:r>
            <a:r>
              <a:rPr sz="900" b="0" spc="145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등에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관한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법률,</a:t>
            </a:r>
            <a:r>
              <a:rPr sz="900" b="0" spc="145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통신비밀보호법,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국세기본법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등</a:t>
            </a:r>
            <a:r>
              <a:rPr sz="900" b="0" spc="145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관계법령에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따라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보존할</a:t>
            </a:r>
            <a:r>
              <a:rPr sz="900" b="0" spc="14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필요성이</a:t>
            </a:r>
            <a:r>
              <a:rPr sz="900" b="0" spc="145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있는</a:t>
            </a:r>
            <a:r>
              <a:rPr sz="900" b="0" spc="145" dirty="0">
                <a:latin typeface="KoPub돋움체 Light"/>
                <a:cs typeface="KoPub돋움체 Light"/>
              </a:rPr>
              <a:t> </a:t>
            </a:r>
            <a:r>
              <a:rPr sz="900" b="0" spc="25" dirty="0">
                <a:latin typeface="KoPub돋움체 Light"/>
                <a:cs typeface="KoPub돋움체 Light"/>
              </a:rPr>
              <a:t>경우는 </a:t>
            </a:r>
            <a:r>
              <a:rPr sz="900" b="0" dirty="0">
                <a:latin typeface="KoPub돋움체 Light"/>
                <a:cs typeface="KoPub돋움체 Light"/>
              </a:rPr>
              <a:t>해당</a:t>
            </a:r>
            <a:r>
              <a:rPr sz="900" b="0" spc="114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규정에</a:t>
            </a:r>
            <a:r>
              <a:rPr sz="900" b="0" spc="114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따른</a:t>
            </a:r>
            <a:r>
              <a:rPr sz="900" b="0" spc="114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기간까지</a:t>
            </a:r>
            <a:r>
              <a:rPr sz="900" b="0" spc="114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보유</a:t>
            </a:r>
            <a:r>
              <a:rPr sz="900" b="0" spc="114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및</a:t>
            </a:r>
            <a:r>
              <a:rPr sz="900" b="0" spc="114" dirty="0">
                <a:latin typeface="KoPub돋움체 Light"/>
                <a:cs typeface="KoPub돋움체 Light"/>
              </a:rPr>
              <a:t> </a:t>
            </a:r>
            <a:r>
              <a:rPr sz="900" b="0" spc="-20" dirty="0">
                <a:latin typeface="KoPub돋움체 Light"/>
                <a:cs typeface="KoPub돋움체 Light"/>
              </a:rPr>
              <a:t>이용함)</a:t>
            </a:r>
            <a:endParaRPr sz="9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KoPub돋움체 Light"/>
              <a:cs typeface="KoPub돋움체 Light"/>
            </a:endParaRPr>
          </a:p>
          <a:p>
            <a:pPr marL="111125">
              <a:lnSpc>
                <a:spcPct val="100000"/>
              </a:lnSpc>
            </a:pPr>
            <a:r>
              <a:rPr sz="900" b="0" dirty="0">
                <a:latin typeface="KoPub돋움체 Light"/>
                <a:cs typeface="KoPub돋움체 Light"/>
              </a:rPr>
              <a:t>※</a:t>
            </a:r>
            <a:r>
              <a:rPr sz="900" b="0" spc="75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귀하께서는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개인정보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수집항목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수집동의를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거부하실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수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있으며,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다만</a:t>
            </a:r>
            <a:r>
              <a:rPr sz="900" b="0" spc="75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이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경우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서비스의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가입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또는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이용이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어려울</a:t>
            </a:r>
            <a:r>
              <a:rPr sz="900" b="0" spc="80" dirty="0">
                <a:latin typeface="KoPub돋움체 Light"/>
                <a:cs typeface="KoPub돋움체 Light"/>
              </a:rPr>
              <a:t> </a:t>
            </a:r>
            <a:r>
              <a:rPr sz="900" b="0" dirty="0">
                <a:latin typeface="KoPub돋움체 Light"/>
                <a:cs typeface="KoPub돋움체 Light"/>
              </a:rPr>
              <a:t>수</a:t>
            </a:r>
            <a:r>
              <a:rPr sz="900" b="0" spc="75" dirty="0">
                <a:latin typeface="KoPub돋움체 Light"/>
                <a:cs typeface="KoPub돋움체 Light"/>
              </a:rPr>
              <a:t> </a:t>
            </a:r>
            <a:r>
              <a:rPr sz="900" b="0" spc="-10" dirty="0">
                <a:latin typeface="KoPub돋움체 Light"/>
                <a:cs typeface="KoPub돋움체 Light"/>
              </a:rPr>
              <a:t>있습니다.</a:t>
            </a:r>
            <a:endParaRPr sz="9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5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</a:pP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본인은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회사가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개인정보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관련정보를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위와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같이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수집</a:t>
            </a:r>
            <a:r>
              <a:rPr sz="10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-130" dirty="0">
                <a:solidFill>
                  <a:srgbClr val="BE006A"/>
                </a:solidFill>
                <a:latin typeface="KoPub돋움체 Light"/>
                <a:cs typeface="KoPub돋움체 Light"/>
              </a:rPr>
              <a:t>·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이용함에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대해</a:t>
            </a:r>
            <a:r>
              <a:rPr sz="10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고지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받았으며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이를</a:t>
            </a:r>
            <a:r>
              <a:rPr sz="10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충분히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이해하고</a:t>
            </a:r>
            <a:r>
              <a:rPr sz="10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50" dirty="0">
                <a:solidFill>
                  <a:srgbClr val="BE006A"/>
                </a:solidFill>
                <a:latin typeface="KoPub돋움체 Light"/>
                <a:cs typeface="KoPub돋움체 Light"/>
              </a:rPr>
              <a:t>그에</a:t>
            </a:r>
            <a:r>
              <a:rPr sz="10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동의합니다.</a:t>
            </a:r>
            <a:endParaRPr sz="1000">
              <a:latin typeface="KoPub돋움체 Light"/>
              <a:cs typeface="KoPub돋움체 Light"/>
            </a:endParaRPr>
          </a:p>
          <a:p>
            <a:pPr marL="6451600">
              <a:lnSpc>
                <a:spcPct val="100000"/>
              </a:lnSpc>
              <a:spcBef>
                <a:spcPts val="300"/>
              </a:spcBef>
            </a:pPr>
            <a:r>
              <a:rPr sz="10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□</a:t>
            </a:r>
            <a:r>
              <a:rPr sz="10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000" b="0" spc="25" dirty="0">
                <a:solidFill>
                  <a:srgbClr val="BE006A"/>
                </a:solidFill>
                <a:latin typeface="KoPub돋움체 Light"/>
                <a:cs typeface="KoPub돋움체 Light"/>
              </a:rPr>
              <a:t>동의</a:t>
            </a:r>
            <a:endParaRPr sz="1000">
              <a:latin typeface="KoPub돋움체 Light"/>
              <a:cs typeface="KoPub돋움체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7300" y="919826"/>
            <a:ext cx="6231255" cy="858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880" indent="-170815">
              <a:lnSpc>
                <a:spcPct val="100000"/>
              </a:lnSpc>
              <a:spcBef>
                <a:spcPts val="100"/>
              </a:spcBef>
              <a:buChar char="■"/>
              <a:tabLst>
                <a:tab pos="183515" algn="l"/>
              </a:tabLst>
            </a:pP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당사는</a:t>
            </a:r>
            <a:r>
              <a:rPr sz="11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메시지허브</a:t>
            </a:r>
            <a:r>
              <a:rPr sz="11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상품</a:t>
            </a:r>
            <a:r>
              <a:rPr sz="11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및</a:t>
            </a:r>
            <a:r>
              <a:rPr sz="11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서비스의</a:t>
            </a:r>
            <a:r>
              <a:rPr sz="11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원활한</a:t>
            </a:r>
            <a:r>
              <a:rPr sz="11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제공을</a:t>
            </a:r>
            <a:r>
              <a:rPr sz="11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위하여</a:t>
            </a:r>
            <a:r>
              <a:rPr sz="11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아래와</a:t>
            </a:r>
            <a:r>
              <a:rPr sz="11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같이</a:t>
            </a:r>
            <a:r>
              <a:rPr sz="11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개인정보를</a:t>
            </a:r>
            <a:r>
              <a:rPr sz="11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수집</a:t>
            </a:r>
            <a:r>
              <a:rPr sz="1100" b="0" spc="20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55" dirty="0">
                <a:solidFill>
                  <a:srgbClr val="BE006A"/>
                </a:solidFill>
                <a:latin typeface="KoPub돋움체 Light"/>
                <a:cs typeface="KoPub돋움체 Light"/>
              </a:rPr>
              <a:t>및</a:t>
            </a:r>
            <a:r>
              <a:rPr sz="1100" b="0" spc="1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100" b="0" spc="-10" dirty="0" err="1">
                <a:solidFill>
                  <a:srgbClr val="BE006A"/>
                </a:solidFill>
                <a:latin typeface="KoPub돋움체 Light"/>
                <a:cs typeface="KoPub돋움체 Light"/>
              </a:rPr>
              <a:t>이용합니</a:t>
            </a:r>
            <a:r>
              <a:rPr lang="ko-KR" altLang="en-US" sz="11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다</a:t>
            </a:r>
            <a:r>
              <a:rPr lang="en-US" altLang="ko-KR" sz="1100" b="0" spc="-10" dirty="0">
                <a:solidFill>
                  <a:srgbClr val="BE006A"/>
                </a:solidFill>
                <a:latin typeface="KoPub돋움체 Light"/>
                <a:cs typeface="KoPub돋움체 Light"/>
              </a:rPr>
              <a:t>.</a:t>
            </a:r>
            <a:endParaRPr lang="ko-KR" altLang="en-US" sz="1100" dirty="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BE006A"/>
              </a:buClr>
              <a:buFont typeface="KoPub"/>
              <a:buChar char="■"/>
            </a:pPr>
            <a:endParaRPr lang="ko-KR" altLang="en-US" sz="1300" dirty="0">
              <a:latin typeface="KoPub돋움체 Light"/>
              <a:cs typeface="KoPub돋움체 Light"/>
            </a:endParaRPr>
          </a:p>
          <a:p>
            <a:pPr marL="62865">
              <a:lnSpc>
                <a:spcPct val="100000"/>
              </a:lnSpc>
            </a:pPr>
            <a:r>
              <a:rPr lang="ko-KR" altLang="en-US" sz="1000" b="1" spc="-50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개인정보</a:t>
            </a:r>
            <a:r>
              <a:rPr lang="ko-KR" altLang="en-US" sz="1000" b="1" spc="-40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 </a:t>
            </a:r>
            <a:r>
              <a:rPr lang="ko-KR" altLang="en-US" sz="1000" b="1" spc="-45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수집</a:t>
            </a:r>
            <a:r>
              <a:rPr lang="ko-KR" altLang="en-US" sz="1000" b="1" spc="-40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 </a:t>
            </a:r>
            <a:r>
              <a:rPr lang="ko-KR" altLang="en-US" sz="1000" b="1" spc="-45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항목</a:t>
            </a:r>
            <a:r>
              <a:rPr lang="ko-KR" altLang="en-US" sz="1000" b="1" spc="-40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 </a:t>
            </a:r>
            <a:r>
              <a:rPr lang="ko-KR" altLang="en-US" sz="1000" b="1" spc="-30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및</a:t>
            </a:r>
            <a:r>
              <a:rPr lang="ko-KR" altLang="en-US" sz="1000" b="1" spc="-40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 </a:t>
            </a:r>
            <a:r>
              <a:rPr lang="ko-KR" altLang="en-US" sz="1000" b="1" spc="-45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수집</a:t>
            </a:r>
            <a:r>
              <a:rPr lang="ko-KR" altLang="en-US" sz="1000" b="1" spc="-40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 </a:t>
            </a:r>
            <a:r>
              <a:rPr lang="en-US" altLang="ko-KR" sz="1000" b="1" spc="-160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·</a:t>
            </a:r>
            <a:r>
              <a:rPr lang="ko-KR" altLang="en-US" sz="1000" b="1" spc="-40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 </a:t>
            </a:r>
            <a:r>
              <a:rPr lang="ko-KR" altLang="en-US" sz="1000" b="1" spc="-45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이용</a:t>
            </a:r>
            <a:r>
              <a:rPr lang="ko-KR" altLang="en-US" sz="1000" b="1" spc="-35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 </a:t>
            </a:r>
            <a:r>
              <a:rPr lang="ko-KR" altLang="en-US" sz="1000" b="1" spc="-25" dirty="0">
                <a:solidFill>
                  <a:srgbClr val="FDF4F8"/>
                </a:solidFill>
                <a:latin typeface="에스코어 드림 6 Bold"/>
                <a:cs typeface="에스코어 드림 6 Bold"/>
              </a:rPr>
              <a:t>목적</a:t>
            </a:r>
            <a:endParaRPr lang="ko-KR" altLang="en-US" sz="1000" dirty="0">
              <a:latin typeface="에스코어 드림 6 Bold"/>
              <a:cs typeface="에스코어 드림 6 Bold"/>
            </a:endParaRPr>
          </a:p>
          <a:p>
            <a:pPr marL="286385" lvl="1" indent="-158750">
              <a:lnSpc>
                <a:spcPct val="100000"/>
              </a:lnSpc>
              <a:spcBef>
                <a:spcPts val="840"/>
              </a:spcBef>
              <a:buAutoNum type="arabicParenBoth"/>
              <a:tabLst>
                <a:tab pos="286385" algn="l"/>
              </a:tabLst>
            </a:pPr>
            <a:r>
              <a:rPr sz="900" b="0" spc="-10" dirty="0" err="1">
                <a:solidFill>
                  <a:srgbClr val="3E3A39"/>
                </a:solidFill>
                <a:latin typeface="KoPub돋움체 Light"/>
                <a:cs typeface="KoPub돋움체 Light"/>
              </a:rPr>
              <a:t>법인사업자</a:t>
            </a:r>
            <a:endParaRPr sz="900" dirty="0">
              <a:latin typeface="KoPub돋움체 Light"/>
              <a:cs typeface="KoPub돋움체 Light"/>
            </a:endParaRPr>
          </a:p>
        </p:txBody>
      </p:sp>
      <p:pic>
        <p:nvPicPr>
          <p:cNvPr id="104" name="object 23">
            <a:extLst>
              <a:ext uri="{FF2B5EF4-FFF2-40B4-BE49-F238E27FC236}">
                <a16:creationId xmlns:a16="http://schemas.microsoft.com/office/drawing/2014/main" id="{9984D857-AF70-FAF9-3AC6-95C6641BEBF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66758" y="318053"/>
            <a:ext cx="575318" cy="379018"/>
          </a:xfrm>
          <a:prstGeom prst="rect">
            <a:avLst/>
          </a:prstGeom>
        </p:spPr>
      </p:pic>
      <p:pic>
        <p:nvPicPr>
          <p:cNvPr id="105" name="그림 104">
            <a:extLst>
              <a:ext uri="{FF2B5EF4-FFF2-40B4-BE49-F238E27FC236}">
                <a16:creationId xmlns:a16="http://schemas.microsoft.com/office/drawing/2014/main" id="{4439A2A0-4A47-7ABC-8BEF-EBE28D109D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850" y="260652"/>
            <a:ext cx="1041810" cy="3718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4066" y="223345"/>
            <a:ext cx="16764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0" spc="-25" dirty="0">
                <a:latin typeface="KoPub돋움체 Light"/>
                <a:cs typeface="KoPub돋움체 Light"/>
              </a:rPr>
              <a:t>6/6</a:t>
            </a:r>
            <a:endParaRPr sz="700">
              <a:latin typeface="KoPub돋움체 Light"/>
              <a:cs typeface="KoPub돋움체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9298" y="287360"/>
            <a:ext cx="5430151" cy="338553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439"/>
              </a:spcBef>
            </a:pPr>
            <a:r>
              <a:rPr sz="2100" b="1" spc="-10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스팸메시지</a:t>
            </a:r>
            <a:r>
              <a:rPr sz="2100" b="1" spc="-110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 </a:t>
            </a:r>
            <a:r>
              <a:rPr sz="2100" b="1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관리</a:t>
            </a:r>
            <a:r>
              <a:rPr sz="2100" b="1" spc="-105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 </a:t>
            </a:r>
            <a:r>
              <a:rPr sz="2100" b="1" spc="-50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및 </a:t>
            </a:r>
            <a:r>
              <a:rPr sz="2100" b="1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발신번호</a:t>
            </a:r>
            <a:r>
              <a:rPr sz="2100" b="1" spc="-100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 </a:t>
            </a:r>
            <a:r>
              <a:rPr sz="2100" b="1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변작</a:t>
            </a:r>
            <a:r>
              <a:rPr sz="2100" b="1" spc="-95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 </a:t>
            </a:r>
            <a:r>
              <a:rPr sz="2100" b="1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방지</a:t>
            </a:r>
            <a:r>
              <a:rPr sz="2100" b="1" spc="-100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 </a:t>
            </a:r>
            <a:r>
              <a:rPr sz="2100" b="1" spc="-25" dirty="0">
                <a:solidFill>
                  <a:srgbClr val="3E3A39"/>
                </a:solidFill>
                <a:latin typeface="에스코어 드림 6 Bold"/>
                <a:cs typeface="에스코어 드림 6 Bold"/>
              </a:rPr>
              <a:t>동의서</a:t>
            </a:r>
            <a:endParaRPr sz="2100" dirty="0">
              <a:latin typeface="에스코어 드림 6 Bold"/>
              <a:cs typeface="에스코어 드림 6 Bold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16812" y="9302822"/>
            <a:ext cx="6480175" cy="1002665"/>
            <a:chOff x="716812" y="9302822"/>
            <a:chExt cx="6480175" cy="1002665"/>
          </a:xfrm>
        </p:grpSpPr>
        <p:sp>
          <p:nvSpPr>
            <p:cNvPr id="12" name="object 12"/>
            <p:cNvSpPr/>
            <p:nvPr/>
          </p:nvSpPr>
          <p:spPr>
            <a:xfrm>
              <a:off x="718400" y="9304401"/>
              <a:ext cx="647700" cy="999490"/>
            </a:xfrm>
            <a:custGeom>
              <a:avLst/>
              <a:gdLst/>
              <a:ahLst/>
              <a:cxnLst/>
              <a:rect l="l" t="t" r="r" b="b"/>
              <a:pathLst>
                <a:path w="647700" h="999490">
                  <a:moveTo>
                    <a:pt x="647687" y="499516"/>
                  </a:moveTo>
                  <a:lnTo>
                    <a:pt x="0" y="499516"/>
                  </a:lnTo>
                  <a:lnTo>
                    <a:pt x="0" y="999032"/>
                  </a:lnTo>
                  <a:lnTo>
                    <a:pt x="647687" y="999032"/>
                  </a:lnTo>
                  <a:lnTo>
                    <a:pt x="647687" y="499516"/>
                  </a:lnTo>
                  <a:close/>
                </a:path>
                <a:path w="647700" h="999490">
                  <a:moveTo>
                    <a:pt x="647687" y="0"/>
                  </a:moveTo>
                  <a:lnTo>
                    <a:pt x="0" y="0"/>
                  </a:lnTo>
                  <a:lnTo>
                    <a:pt x="0" y="499503"/>
                  </a:lnTo>
                  <a:lnTo>
                    <a:pt x="647687" y="499503"/>
                  </a:lnTo>
                  <a:lnTo>
                    <a:pt x="647687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18399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66083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13765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61447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56812" y="9304401"/>
              <a:ext cx="647700" cy="999490"/>
            </a:xfrm>
            <a:custGeom>
              <a:avLst/>
              <a:gdLst/>
              <a:ahLst/>
              <a:cxnLst/>
              <a:rect l="l" t="t" r="r" b="b"/>
              <a:pathLst>
                <a:path w="647700" h="999490">
                  <a:moveTo>
                    <a:pt x="647687" y="499516"/>
                  </a:moveTo>
                  <a:lnTo>
                    <a:pt x="0" y="499516"/>
                  </a:lnTo>
                  <a:lnTo>
                    <a:pt x="0" y="999032"/>
                  </a:lnTo>
                  <a:lnTo>
                    <a:pt x="647687" y="999032"/>
                  </a:lnTo>
                  <a:lnTo>
                    <a:pt x="647687" y="499516"/>
                  </a:lnTo>
                  <a:close/>
                </a:path>
                <a:path w="647700" h="999490">
                  <a:moveTo>
                    <a:pt x="647687" y="0"/>
                  </a:moveTo>
                  <a:lnTo>
                    <a:pt x="0" y="0"/>
                  </a:lnTo>
                  <a:lnTo>
                    <a:pt x="0" y="499503"/>
                  </a:lnTo>
                  <a:lnTo>
                    <a:pt x="647687" y="499503"/>
                  </a:lnTo>
                  <a:lnTo>
                    <a:pt x="647687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309129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56812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04495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2177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899860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47543" y="9803914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87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66083" y="9304410"/>
              <a:ext cx="0" cy="498475"/>
            </a:xfrm>
            <a:custGeom>
              <a:avLst/>
              <a:gdLst/>
              <a:ahLst/>
              <a:cxnLst/>
              <a:rect l="l" t="t" r="r" b="b"/>
              <a:pathLst>
                <a:path h="498475">
                  <a:moveTo>
                    <a:pt x="0" y="49791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66083" y="9805505"/>
              <a:ext cx="0" cy="498475"/>
            </a:xfrm>
            <a:custGeom>
              <a:avLst/>
              <a:gdLst/>
              <a:ahLst/>
              <a:cxnLst/>
              <a:rect l="l" t="t" r="r" b="b"/>
              <a:pathLst>
                <a:path h="498475">
                  <a:moveTo>
                    <a:pt x="0" y="49791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956812" y="9304410"/>
              <a:ext cx="0" cy="498475"/>
            </a:xfrm>
            <a:custGeom>
              <a:avLst/>
              <a:gdLst/>
              <a:ahLst/>
              <a:cxnLst/>
              <a:rect l="l" t="t" r="r" b="b"/>
              <a:pathLst>
                <a:path h="498475">
                  <a:moveTo>
                    <a:pt x="0" y="49791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604495" y="9304410"/>
              <a:ext cx="0" cy="498475"/>
            </a:xfrm>
            <a:custGeom>
              <a:avLst/>
              <a:gdLst/>
              <a:ahLst/>
              <a:cxnLst/>
              <a:rect l="l" t="t" r="r" b="b"/>
              <a:pathLst>
                <a:path h="498475">
                  <a:moveTo>
                    <a:pt x="0" y="49791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956812" y="9805505"/>
              <a:ext cx="0" cy="498475"/>
            </a:xfrm>
            <a:custGeom>
              <a:avLst/>
              <a:gdLst/>
              <a:ahLst/>
              <a:cxnLst/>
              <a:rect l="l" t="t" r="r" b="b"/>
              <a:pathLst>
                <a:path h="498475">
                  <a:moveTo>
                    <a:pt x="0" y="49791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604495" y="9805505"/>
              <a:ext cx="0" cy="498475"/>
            </a:xfrm>
            <a:custGeom>
              <a:avLst/>
              <a:gdLst/>
              <a:ahLst/>
              <a:cxnLst/>
              <a:rect l="l" t="t" r="r" b="b"/>
              <a:pathLst>
                <a:path h="498475">
                  <a:moveTo>
                    <a:pt x="0" y="49791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271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718400" y="9304401"/>
            <a:ext cx="647700" cy="999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700" b="1" spc="-25" dirty="0">
                <a:latin typeface="에스코어 드림 6 Bold"/>
                <a:cs typeface="에스코어 드림 6 Bold"/>
              </a:rPr>
              <a:t>회사명</a:t>
            </a:r>
            <a:endParaRPr sz="700">
              <a:latin typeface="에스코어 드림 6 Bold"/>
              <a:cs typeface="에스코어 드림 6 Bold"/>
            </a:endParaRPr>
          </a:p>
          <a:p>
            <a:pPr>
              <a:lnSpc>
                <a:spcPct val="100000"/>
              </a:lnSpc>
            </a:pPr>
            <a:endParaRPr sz="700">
              <a:latin typeface="에스코어 드림 6 Bold"/>
              <a:cs typeface="에스코어 드림 6 Bold"/>
            </a:endParaRPr>
          </a:p>
          <a:p>
            <a:pPr>
              <a:lnSpc>
                <a:spcPct val="100000"/>
              </a:lnSpc>
            </a:pPr>
            <a:endParaRPr sz="700">
              <a:latin typeface="에스코어 드림 6 Bold"/>
              <a:cs typeface="에스코어 드림 6 Bol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에스코어 드림 6 Bold"/>
              <a:cs typeface="에스코어 드림 6 Bold"/>
            </a:endParaRPr>
          </a:p>
          <a:p>
            <a:pPr algn="ctr">
              <a:lnSpc>
                <a:spcPct val="100000"/>
              </a:lnSpc>
            </a:pPr>
            <a:r>
              <a:rPr sz="700" b="1" spc="-10" dirty="0">
                <a:latin typeface="에스코어 드림 6 Bold"/>
                <a:cs typeface="에스코어 드림 6 Bold"/>
              </a:rPr>
              <a:t>휴대폰번호</a:t>
            </a:r>
            <a:endParaRPr sz="700">
              <a:latin typeface="에스코어 드림 6 Bold"/>
              <a:cs typeface="에스코어 드림 6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56811" y="9304401"/>
            <a:ext cx="647700" cy="999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700" b="1" spc="-25" dirty="0">
                <a:latin typeface="에스코어 드림 6 Bold"/>
                <a:cs typeface="에스코어 드림 6 Bold"/>
              </a:rPr>
              <a:t>이메일</a:t>
            </a:r>
            <a:endParaRPr sz="700">
              <a:latin typeface="에스코어 드림 6 Bold"/>
              <a:cs typeface="에스코어 드림 6 Bold"/>
            </a:endParaRPr>
          </a:p>
          <a:p>
            <a:pPr>
              <a:lnSpc>
                <a:spcPct val="100000"/>
              </a:lnSpc>
            </a:pPr>
            <a:endParaRPr sz="700">
              <a:latin typeface="에스코어 드림 6 Bold"/>
              <a:cs typeface="에스코어 드림 6 Bold"/>
            </a:endParaRPr>
          </a:p>
          <a:p>
            <a:pPr>
              <a:lnSpc>
                <a:spcPct val="100000"/>
              </a:lnSpc>
            </a:pPr>
            <a:endParaRPr sz="700">
              <a:latin typeface="에스코어 드림 6 Bold"/>
              <a:cs typeface="에스코어 드림 6 Bol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에스코어 드림 6 Bold"/>
              <a:cs typeface="에스코어 드림 6 Bold"/>
            </a:endParaRPr>
          </a:p>
          <a:p>
            <a:pPr algn="ctr">
              <a:lnSpc>
                <a:spcPct val="100000"/>
              </a:lnSpc>
            </a:pPr>
            <a:r>
              <a:rPr sz="700" b="1" spc="-35" dirty="0">
                <a:latin typeface="에스코어 드림 6 Bold"/>
                <a:cs typeface="에스코어 드림 6 Bold"/>
              </a:rPr>
              <a:t>부서</a:t>
            </a:r>
            <a:r>
              <a:rPr sz="700" b="1" spc="-25" dirty="0">
                <a:latin typeface="에스코어 드림 6 Bold"/>
                <a:cs typeface="에스코어 드림 6 Bold"/>
              </a:rPr>
              <a:t> </a:t>
            </a:r>
            <a:r>
              <a:rPr sz="700" b="1" spc="-80" dirty="0">
                <a:latin typeface="에스코어 드림 6 Bold"/>
                <a:cs typeface="에스코어 드림 6 Bold"/>
              </a:rPr>
              <a:t>/</a:t>
            </a:r>
            <a:r>
              <a:rPr sz="700" b="1" spc="-20" dirty="0">
                <a:latin typeface="에스코어 드림 6 Bold"/>
                <a:cs typeface="에스코어 드림 6 Bold"/>
              </a:rPr>
              <a:t> </a:t>
            </a:r>
            <a:r>
              <a:rPr sz="700" b="1" spc="-25" dirty="0">
                <a:latin typeface="에스코어 드림 6 Bold"/>
                <a:cs typeface="에스코어 드림 6 Bold"/>
              </a:rPr>
              <a:t>직위</a:t>
            </a:r>
            <a:endParaRPr sz="700">
              <a:latin typeface="에스코어 드림 6 Bold"/>
              <a:cs typeface="에스코어 드림 6 Bold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60000" y="9279003"/>
            <a:ext cx="6840220" cy="1053465"/>
            <a:chOff x="360000" y="9279003"/>
            <a:chExt cx="6840220" cy="1053465"/>
          </a:xfrm>
        </p:grpSpPr>
        <p:sp>
          <p:nvSpPr>
            <p:cNvPr id="33" name="object 33"/>
            <p:cNvSpPr/>
            <p:nvPr/>
          </p:nvSpPr>
          <p:spPr>
            <a:xfrm>
              <a:off x="705700" y="9291707"/>
              <a:ext cx="6482080" cy="1028065"/>
            </a:xfrm>
            <a:custGeom>
              <a:avLst/>
              <a:gdLst/>
              <a:ahLst/>
              <a:cxnLst/>
              <a:rect l="l" t="t" r="r" b="b"/>
              <a:pathLst>
                <a:path w="6482080" h="1028065">
                  <a:moveTo>
                    <a:pt x="0" y="0"/>
                  </a:moveTo>
                  <a:lnTo>
                    <a:pt x="0" y="1027595"/>
                  </a:lnTo>
                  <a:lnTo>
                    <a:pt x="6481597" y="1027595"/>
                  </a:lnTo>
                  <a:lnTo>
                    <a:pt x="6481597" y="209918"/>
                  </a:lnTo>
                  <a:lnTo>
                    <a:pt x="6480989" y="195594"/>
                  </a:lnTo>
                  <a:lnTo>
                    <a:pt x="6467723" y="123703"/>
                  </a:lnTo>
                  <a:lnTo>
                    <a:pt x="6449444" y="79925"/>
                  </a:lnTo>
                  <a:lnTo>
                    <a:pt x="6419654" y="40119"/>
                  </a:lnTo>
                  <a:lnTo>
                    <a:pt x="6375543" y="11178"/>
                  </a:lnTo>
                  <a:lnTo>
                    <a:pt x="6314300" y="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BE00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60000" y="9279003"/>
              <a:ext cx="361950" cy="1053465"/>
            </a:xfrm>
            <a:custGeom>
              <a:avLst/>
              <a:gdLst/>
              <a:ahLst/>
              <a:cxnLst/>
              <a:rect l="l" t="t" r="r" b="b"/>
              <a:pathLst>
                <a:path w="361950" h="1053465">
                  <a:moveTo>
                    <a:pt x="361556" y="0"/>
                  </a:moveTo>
                  <a:lnTo>
                    <a:pt x="0" y="0"/>
                  </a:lnTo>
                  <a:lnTo>
                    <a:pt x="0" y="860221"/>
                  </a:lnTo>
                  <a:lnTo>
                    <a:pt x="2579" y="971668"/>
                  </a:lnTo>
                  <a:lnTo>
                    <a:pt x="20637" y="1028898"/>
                  </a:lnTo>
                  <a:lnTo>
                    <a:pt x="69651" y="1049983"/>
                  </a:lnTo>
                  <a:lnTo>
                    <a:pt x="165100" y="1052995"/>
                  </a:lnTo>
                  <a:lnTo>
                    <a:pt x="361556" y="1052995"/>
                  </a:lnTo>
                  <a:lnTo>
                    <a:pt x="361556" y="0"/>
                  </a:lnTo>
                  <a:close/>
                </a:path>
              </a:pathLst>
            </a:custGeom>
            <a:solidFill>
              <a:srgbClr val="BE0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60676" y="9482216"/>
            <a:ext cx="363855" cy="58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ct val="114599"/>
              </a:lnSpc>
              <a:spcBef>
                <a:spcPts val="100"/>
              </a:spcBef>
            </a:pPr>
            <a:r>
              <a:rPr sz="800" b="1" spc="-2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신청인/ 가입자 </a:t>
            </a:r>
            <a:r>
              <a:rPr sz="800" b="1" spc="-60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(대리인)</a:t>
            </a:r>
            <a:r>
              <a:rPr sz="800" b="1" spc="-2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정보</a:t>
            </a:r>
            <a:endParaRPr sz="800">
              <a:latin typeface="에스코어 드림 6 Bold"/>
              <a:cs typeface="에스코어 드림 6 Bold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72699" y="1181143"/>
            <a:ext cx="6814820" cy="3347720"/>
          </a:xfrm>
          <a:custGeom>
            <a:avLst/>
            <a:gdLst/>
            <a:ahLst/>
            <a:cxnLst/>
            <a:rect l="l" t="t" r="r" b="b"/>
            <a:pathLst>
              <a:path w="6814820" h="3347720">
                <a:moveTo>
                  <a:pt x="0" y="0"/>
                </a:moveTo>
                <a:lnTo>
                  <a:pt x="0" y="3167481"/>
                </a:lnTo>
                <a:lnTo>
                  <a:pt x="6430" y="3215329"/>
                </a:lnTo>
                <a:lnTo>
                  <a:pt x="24576" y="3258326"/>
                </a:lnTo>
                <a:lnTo>
                  <a:pt x="52722" y="3294756"/>
                </a:lnTo>
                <a:lnTo>
                  <a:pt x="89152" y="3322902"/>
                </a:lnTo>
                <a:lnTo>
                  <a:pt x="132149" y="3341048"/>
                </a:lnTo>
                <a:lnTo>
                  <a:pt x="179997" y="3347478"/>
                </a:lnTo>
                <a:lnTo>
                  <a:pt x="6634594" y="3347478"/>
                </a:lnTo>
                <a:lnTo>
                  <a:pt x="6682447" y="3341048"/>
                </a:lnTo>
                <a:lnTo>
                  <a:pt x="6725448" y="3322902"/>
                </a:lnTo>
                <a:lnTo>
                  <a:pt x="6761880" y="3294756"/>
                </a:lnTo>
                <a:lnTo>
                  <a:pt x="6790027" y="3258326"/>
                </a:lnTo>
                <a:lnTo>
                  <a:pt x="6808173" y="3215329"/>
                </a:lnTo>
                <a:lnTo>
                  <a:pt x="6814604" y="3167481"/>
                </a:lnTo>
                <a:lnTo>
                  <a:pt x="6814604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BE00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72699" y="4858305"/>
            <a:ext cx="6814820" cy="3832225"/>
          </a:xfrm>
          <a:custGeom>
            <a:avLst/>
            <a:gdLst/>
            <a:ahLst/>
            <a:cxnLst/>
            <a:rect l="l" t="t" r="r" b="b"/>
            <a:pathLst>
              <a:path w="6814820" h="3832225">
                <a:moveTo>
                  <a:pt x="0" y="0"/>
                </a:moveTo>
                <a:lnTo>
                  <a:pt x="0" y="3651999"/>
                </a:lnTo>
                <a:lnTo>
                  <a:pt x="6430" y="3699851"/>
                </a:lnTo>
                <a:lnTo>
                  <a:pt x="24576" y="3742849"/>
                </a:lnTo>
                <a:lnTo>
                  <a:pt x="52722" y="3779278"/>
                </a:lnTo>
                <a:lnTo>
                  <a:pt x="89152" y="3807422"/>
                </a:lnTo>
                <a:lnTo>
                  <a:pt x="132149" y="3825567"/>
                </a:lnTo>
                <a:lnTo>
                  <a:pt x="179997" y="3831996"/>
                </a:lnTo>
                <a:lnTo>
                  <a:pt x="6634594" y="3831996"/>
                </a:lnTo>
                <a:lnTo>
                  <a:pt x="6682447" y="3825567"/>
                </a:lnTo>
                <a:lnTo>
                  <a:pt x="6725448" y="3807422"/>
                </a:lnTo>
                <a:lnTo>
                  <a:pt x="6761880" y="3779278"/>
                </a:lnTo>
                <a:lnTo>
                  <a:pt x="6790027" y="3742849"/>
                </a:lnTo>
                <a:lnTo>
                  <a:pt x="6808173" y="3699851"/>
                </a:lnTo>
                <a:lnTo>
                  <a:pt x="6814604" y="3651999"/>
                </a:lnTo>
                <a:lnTo>
                  <a:pt x="6814604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BE00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01820" y="1242944"/>
            <a:ext cx="6431280" cy="3195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spc="-20" dirty="0">
                <a:latin typeface="KoPub돋움체 Light"/>
                <a:cs typeface="KoPub돋움체 Light"/>
              </a:rPr>
              <a:t>가.</a:t>
            </a:r>
            <a:r>
              <a:rPr sz="800" b="0" spc="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용어의</a:t>
            </a:r>
            <a:r>
              <a:rPr sz="800" b="0" spc="30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정의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➀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스팸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spc="-100" dirty="0">
                <a:latin typeface="KoPub돋움체 Light"/>
                <a:cs typeface="KoPub돋움체 Light"/>
              </a:rPr>
              <a:t>: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정보통신망을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통해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이용자가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원하지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않는데도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불구하고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일방적으로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전송되는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영리목적의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광고성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정보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②</a:t>
            </a:r>
            <a:r>
              <a:rPr sz="800" b="0" spc="12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불법스팸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spc="-100" dirty="0">
                <a:latin typeface="KoPub돋움체 Light"/>
                <a:cs typeface="KoPub돋움체 Light"/>
              </a:rPr>
              <a:t>: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정보통신망이용촉진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및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정보보호등에관한법률을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위반하여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전송되는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영리목적의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광고성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정보</a:t>
            </a:r>
            <a:endParaRPr sz="8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</a:pPr>
            <a:r>
              <a:rPr sz="800" b="0" spc="-20" dirty="0">
                <a:latin typeface="KoPub돋움체 Light"/>
                <a:cs typeface="KoPub돋움체 Light"/>
              </a:rPr>
              <a:t>나.</a:t>
            </a:r>
            <a:r>
              <a:rPr sz="800" b="0" spc="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이용고객의</a:t>
            </a:r>
            <a:r>
              <a:rPr sz="800" b="0" spc="2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의무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➀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이용고객은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정보통신망이용촉진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및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정보보호등에관한법률의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광고성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정보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시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의무사항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및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회사의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이용약관을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준수하여야</a:t>
            </a:r>
            <a:r>
              <a:rPr sz="800" b="0" spc="114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합니다.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②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이용고객은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스팸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또는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불법스팸을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전송함으로써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발생하는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모든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민형사상의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책임을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spc="-10" dirty="0">
                <a:latin typeface="KoPub돋움체 Light"/>
                <a:cs typeface="KoPub돋움체 Light"/>
              </a:rPr>
              <a:t>부담합니다.</a:t>
            </a:r>
            <a:endParaRPr sz="8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</a:pPr>
            <a:r>
              <a:rPr sz="800" b="0" spc="-20" dirty="0">
                <a:latin typeface="KoPub돋움체 Light"/>
                <a:cs typeface="KoPub돋움체 Light"/>
              </a:rPr>
              <a:t>다.</a:t>
            </a:r>
            <a:r>
              <a:rPr sz="800" b="0" spc="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이용의</a:t>
            </a:r>
            <a:r>
              <a:rPr sz="800" b="0" spc="30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정지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➀</a:t>
            </a:r>
            <a:r>
              <a:rPr sz="800" b="0" spc="7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회사는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이용고객이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다음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중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하나에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해당하는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경우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지체없이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서비스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이용을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정지할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있습니다.</a:t>
            </a:r>
            <a:endParaRPr sz="800">
              <a:latin typeface="KoPub돋움체 Light"/>
              <a:cs typeface="KoPub돋움체 Light"/>
            </a:endParaRPr>
          </a:p>
          <a:p>
            <a:pPr marL="83820" indent="-71755">
              <a:lnSpc>
                <a:spcPct val="100000"/>
              </a:lnSpc>
              <a:spcBef>
                <a:spcPts val="40"/>
              </a:spcBef>
              <a:buChar char="-"/>
              <a:tabLst>
                <a:tab pos="8445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정통부</a:t>
            </a:r>
            <a:r>
              <a:rPr sz="800" b="0" spc="14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또는</a:t>
            </a:r>
            <a:r>
              <a:rPr sz="800" b="0" spc="14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한국정보보호진흥원이</a:t>
            </a:r>
            <a:r>
              <a:rPr sz="800" b="0" spc="1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불법스팸</a:t>
            </a:r>
            <a:r>
              <a:rPr sz="800" b="0" spc="14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전송사실을</a:t>
            </a:r>
            <a:r>
              <a:rPr sz="800" b="0" spc="14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확인하여</a:t>
            </a:r>
            <a:r>
              <a:rPr sz="800" b="0" spc="1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이용정지를</a:t>
            </a:r>
            <a:r>
              <a:rPr sz="800" b="0" spc="14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요청하는</a:t>
            </a:r>
            <a:r>
              <a:rPr sz="800" b="0" spc="140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경우</a:t>
            </a:r>
            <a:endParaRPr sz="800">
              <a:latin typeface="KoPub돋움체 Light"/>
              <a:cs typeface="KoPub돋움체 Light"/>
            </a:endParaRPr>
          </a:p>
          <a:p>
            <a:pPr marL="83820" indent="-71755">
              <a:lnSpc>
                <a:spcPct val="100000"/>
              </a:lnSpc>
              <a:spcBef>
                <a:spcPts val="40"/>
              </a:spcBef>
              <a:buChar char="-"/>
              <a:tabLst>
                <a:tab pos="8445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대량으로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스팸을</a:t>
            </a:r>
            <a:r>
              <a:rPr sz="800" b="0" spc="10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전송하여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시스템</a:t>
            </a:r>
            <a:r>
              <a:rPr sz="800" b="0" spc="10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장애를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야기했거나</a:t>
            </a:r>
            <a:r>
              <a:rPr sz="800" b="0" spc="10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야기할</a:t>
            </a:r>
            <a:r>
              <a:rPr sz="800" b="0" spc="10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우려가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있는</a:t>
            </a:r>
            <a:r>
              <a:rPr sz="800" b="0" spc="100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경우</a:t>
            </a:r>
            <a:endParaRPr sz="800">
              <a:latin typeface="KoPub돋움체 Light"/>
              <a:cs typeface="KoPub돋움체 Light"/>
            </a:endParaRPr>
          </a:p>
          <a:p>
            <a:pPr marL="83820" indent="-71755">
              <a:lnSpc>
                <a:spcPct val="100000"/>
              </a:lnSpc>
              <a:spcBef>
                <a:spcPts val="40"/>
              </a:spcBef>
              <a:buChar char="-"/>
              <a:tabLst>
                <a:tab pos="8445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해당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광고를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수신한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자가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수신거부를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요청하였으나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재전송한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경우</a:t>
            </a:r>
            <a:endParaRPr sz="800">
              <a:latin typeface="KoPub돋움체 Light"/>
              <a:cs typeface="KoPub돋움체 Light"/>
            </a:endParaRPr>
          </a:p>
          <a:p>
            <a:pPr marL="83820" indent="-71755">
              <a:lnSpc>
                <a:spcPct val="100000"/>
              </a:lnSpc>
              <a:spcBef>
                <a:spcPts val="40"/>
              </a:spcBef>
              <a:buChar char="-"/>
              <a:tabLst>
                <a:tab pos="8445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전송된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메시지가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스팸이라고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판단되어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회사로부터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전송중단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요청을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받았으나</a:t>
            </a:r>
            <a:r>
              <a:rPr sz="800" b="0" spc="10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지속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전송한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경우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spc="-50" dirty="0">
                <a:latin typeface="KoPub돋움체 Light"/>
                <a:cs typeface="KoPub돋움체 Light"/>
              </a:rPr>
              <a:t>등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②</a:t>
            </a:r>
            <a:r>
              <a:rPr sz="800" b="0" spc="7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회사는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이용정지의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사유가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해소되고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재발생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할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우려가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없다고</a:t>
            </a:r>
            <a:r>
              <a:rPr sz="800" b="0" spc="7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판단될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경우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서비스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이용을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가능하게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할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있습니다.</a:t>
            </a:r>
            <a:endParaRPr sz="8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</a:pPr>
            <a:r>
              <a:rPr sz="800" b="0" spc="-20" dirty="0">
                <a:latin typeface="KoPub돋움체 Light"/>
                <a:cs typeface="KoPub돋움체 Light"/>
              </a:rPr>
              <a:t>라.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계약의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해지</a:t>
            </a:r>
            <a:endParaRPr sz="800">
              <a:latin typeface="KoPub돋움체 Light"/>
              <a:cs typeface="KoPub돋움체 Light"/>
            </a:endParaRPr>
          </a:p>
          <a:p>
            <a:pPr marL="12700" marR="5080">
              <a:lnSpc>
                <a:spcPct val="104200"/>
              </a:lnSpc>
            </a:pPr>
            <a:r>
              <a:rPr sz="800" b="0" dirty="0">
                <a:latin typeface="KoPub돋움체 Light"/>
                <a:cs typeface="KoPub돋움체 Light"/>
              </a:rPr>
              <a:t>➀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회사는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이용고객이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다음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중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하나에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해당하는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경우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지체없이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계약을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해지할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있으며,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그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사실을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이용고객에게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통지합니다.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다만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미리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통지하는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것이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spc="-50" dirty="0">
                <a:latin typeface="KoPub돋움체 Light"/>
                <a:cs typeface="KoPub돋움체 Light"/>
              </a:rPr>
              <a:t>곤</a:t>
            </a:r>
            <a:r>
              <a:rPr sz="800" b="0" dirty="0">
                <a:latin typeface="KoPub돋움체 Light"/>
                <a:cs typeface="KoPub돋움체 Light"/>
              </a:rPr>
              <a:t> 란한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경우에는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계약해지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후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통지할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있습니다.</a:t>
            </a:r>
            <a:endParaRPr sz="800">
              <a:latin typeface="KoPub돋움체 Light"/>
              <a:cs typeface="KoPub돋움체 Light"/>
            </a:endParaRPr>
          </a:p>
          <a:p>
            <a:pPr marL="83820" indent="-71755">
              <a:lnSpc>
                <a:spcPct val="100000"/>
              </a:lnSpc>
              <a:spcBef>
                <a:spcPts val="40"/>
              </a:spcBef>
              <a:buChar char="-"/>
              <a:tabLst>
                <a:tab pos="8445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이용정지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기간</a:t>
            </a:r>
            <a:r>
              <a:rPr sz="800" b="0" spc="13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경과</a:t>
            </a:r>
            <a:r>
              <a:rPr sz="800" b="0" spc="13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이후에도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지속적으로</a:t>
            </a:r>
            <a:r>
              <a:rPr sz="800" b="0" spc="13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불법스팸을</a:t>
            </a:r>
            <a:r>
              <a:rPr sz="800" b="0" spc="13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전송하여</a:t>
            </a:r>
            <a:r>
              <a:rPr sz="800" b="0" spc="13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정통부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또는</a:t>
            </a:r>
            <a:r>
              <a:rPr sz="800" b="0" spc="13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한국정보보호진흥원에서</a:t>
            </a:r>
            <a:r>
              <a:rPr sz="800" b="0" spc="13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계약해지를</a:t>
            </a:r>
            <a:r>
              <a:rPr sz="800" b="0" spc="13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요청하는</a:t>
            </a:r>
            <a:r>
              <a:rPr sz="800" b="0" spc="12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경우</a:t>
            </a:r>
            <a:endParaRPr sz="800">
              <a:latin typeface="KoPub돋움체 Light"/>
              <a:cs typeface="KoPub돋움체 Light"/>
            </a:endParaRPr>
          </a:p>
          <a:p>
            <a:pPr marL="83820" indent="-71755">
              <a:lnSpc>
                <a:spcPct val="100000"/>
              </a:lnSpc>
              <a:spcBef>
                <a:spcPts val="40"/>
              </a:spcBef>
              <a:buChar char="-"/>
              <a:tabLst>
                <a:tab pos="8445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2회</a:t>
            </a:r>
            <a:r>
              <a:rPr sz="800" b="0" spc="7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이상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이용정지</a:t>
            </a:r>
            <a:r>
              <a:rPr sz="800" b="0" spc="7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또는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스팸메시지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</a:t>
            </a:r>
            <a:r>
              <a:rPr sz="800" b="0" spc="7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중단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요청을</a:t>
            </a:r>
            <a:r>
              <a:rPr sz="800" b="0" spc="7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받은</a:t>
            </a:r>
            <a:r>
              <a:rPr sz="800" b="0" spc="80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경우</a:t>
            </a:r>
            <a:endParaRPr sz="8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6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b="0" spc="-20" dirty="0">
                <a:latin typeface="KoPub돋움체 Light"/>
                <a:cs typeface="KoPub돋움체 Light"/>
              </a:rPr>
              <a:t>마.</a:t>
            </a:r>
            <a:r>
              <a:rPr sz="800" b="0" spc="5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서비스</a:t>
            </a:r>
            <a:r>
              <a:rPr sz="800" b="0" spc="5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제공자의</a:t>
            </a:r>
            <a:r>
              <a:rPr sz="800" b="0" spc="5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의무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➀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회사는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서비스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제공목적에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맞는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서비스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이용여부를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확인하기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위하여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상시적으로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모니터링을</a:t>
            </a:r>
            <a:r>
              <a:rPr sz="800" b="0" spc="85" dirty="0">
                <a:latin typeface="KoPub돋움체 Light"/>
                <a:cs typeface="KoPub돋움체 Light"/>
              </a:rPr>
              <a:t> </a:t>
            </a:r>
            <a:r>
              <a:rPr sz="800" b="0" spc="-10" dirty="0">
                <a:latin typeface="KoPub돋움체 Light"/>
                <a:cs typeface="KoPub돋움체 Light"/>
              </a:rPr>
              <a:t>실시합니다.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②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회사는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이용고객이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불법스팸을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전송한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사실을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확인한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경우,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한국정보보호진흥원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불법스팸대응센터의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요청에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따라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관련</a:t>
            </a:r>
            <a:r>
              <a:rPr sz="800" b="0" spc="9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자료를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제공할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</a:t>
            </a:r>
            <a:r>
              <a:rPr sz="800" b="0" spc="95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있습니다.</a:t>
            </a:r>
            <a:endParaRPr sz="800">
              <a:latin typeface="KoPub돋움체 Light"/>
              <a:cs typeface="KoPub돋움체 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99279" y="4991069"/>
            <a:ext cx="6487795" cy="3449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spc="-55" dirty="0">
                <a:latin typeface="KoPub돋움체 Light"/>
                <a:cs typeface="KoPub돋움체 Light"/>
              </a:rPr>
              <a:t>가.</a:t>
            </a:r>
            <a:r>
              <a:rPr sz="800" b="0" spc="-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용어의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정의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➀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번호변작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spc="-100" dirty="0">
                <a:latin typeface="KoPub돋움체 Light"/>
                <a:cs typeface="KoPub돋움체 Light"/>
              </a:rPr>
              <a:t>: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본인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또는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본인이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소속된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기관의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전화번호가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아닌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다른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번호를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이용하는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경우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②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발신번호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spc="-100" dirty="0">
                <a:latin typeface="KoPub돋움체 Light"/>
                <a:cs typeface="KoPub돋움체 Light"/>
              </a:rPr>
              <a:t>: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문자메세지를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발송하는 송신인의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전화번호를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말한다.</a:t>
            </a:r>
            <a:endParaRPr sz="8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</a:pPr>
            <a:r>
              <a:rPr sz="800" b="0" spc="-55" dirty="0">
                <a:latin typeface="KoPub돋움체 Light"/>
                <a:cs typeface="KoPub돋움체 Light"/>
              </a:rPr>
              <a:t>나.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이용자의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의무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➀ 회사 또는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개인이 이용하고자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하는 </a:t>
            </a:r>
            <a:r>
              <a:rPr sz="800" b="0" spc="-10" dirty="0">
                <a:latin typeface="KoPub돋움체 Light"/>
                <a:cs typeface="KoPub돋움체 Light"/>
              </a:rPr>
              <a:t>발신번호는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 전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사전등록을 </a:t>
            </a:r>
            <a:r>
              <a:rPr sz="800" b="0" spc="-20" dirty="0">
                <a:latin typeface="KoPub돋움체 Light"/>
                <a:cs typeface="KoPub돋움체 Light"/>
              </a:rPr>
              <a:t>해야한다.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②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다음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각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호의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방법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중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하나를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선택하여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사전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등록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한다.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spc="-175" dirty="0">
                <a:latin typeface="KoPub돋움체 Light"/>
                <a:cs typeface="KoPub돋움체 Light"/>
              </a:rPr>
              <a:t>-</a:t>
            </a:r>
            <a:r>
              <a:rPr sz="800" b="0" spc="-20" dirty="0">
                <a:latin typeface="KoPub돋움체 Light"/>
                <a:cs typeface="KoPub돋움체 Light"/>
              </a:rPr>
              <a:t>휴대폰인증,</a:t>
            </a:r>
            <a:r>
              <a:rPr sz="800" b="0" spc="-10" dirty="0">
                <a:latin typeface="KoPub돋움체 Light"/>
                <a:cs typeface="KoPub돋움체 Light"/>
              </a:rPr>
              <a:t> </a:t>
            </a:r>
            <a:r>
              <a:rPr sz="800" b="0" spc="-40" dirty="0">
                <a:latin typeface="KoPub돋움체 Light"/>
                <a:cs typeface="KoPub돋움체 Light"/>
              </a:rPr>
              <a:t>ARS인증,</a:t>
            </a:r>
            <a:r>
              <a:rPr sz="800" b="0" spc="-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통신서비스</a:t>
            </a:r>
            <a:r>
              <a:rPr sz="800" b="0" spc="-10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이용증명원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③ 사전등록한 발신번호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이외의 다른 번호로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문자메시지를 발송해서는 </a:t>
            </a:r>
            <a:r>
              <a:rPr sz="800" b="0" spc="-20" dirty="0">
                <a:latin typeface="KoPub돋움체 Light"/>
                <a:cs typeface="KoPub돋움체 Light"/>
              </a:rPr>
              <a:t>안된다.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④</a:t>
            </a:r>
            <a:r>
              <a:rPr sz="800" b="0" spc="-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이용고객은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번호변작으로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전송함으로써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발생하는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모든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민형사상</a:t>
            </a:r>
            <a:r>
              <a:rPr sz="800" b="0" spc="-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책임을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부담한다.</a:t>
            </a:r>
            <a:endParaRPr sz="8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</a:pPr>
            <a:r>
              <a:rPr sz="800" b="0" spc="-55" dirty="0">
                <a:latin typeface="KoPub돋움체 Light"/>
                <a:cs typeface="KoPub돋움체 Light"/>
              </a:rPr>
              <a:t>다.</a:t>
            </a:r>
            <a:r>
              <a:rPr sz="800" b="0" spc="-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</a:t>
            </a:r>
            <a:r>
              <a:rPr sz="800" b="0" spc="-10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정지</a:t>
            </a:r>
            <a:endParaRPr sz="800">
              <a:latin typeface="KoPub돋움체 Light"/>
              <a:cs typeface="KoPub돋움체 Light"/>
            </a:endParaRPr>
          </a:p>
          <a:p>
            <a:pPr marL="12700" marR="5080">
              <a:lnSpc>
                <a:spcPct val="104200"/>
              </a:lnSpc>
            </a:pPr>
            <a:r>
              <a:rPr sz="800" b="0" spc="15" dirty="0">
                <a:latin typeface="KoPub돋움체 Light"/>
                <a:cs typeface="KoPub돋움체 Light"/>
              </a:rPr>
              <a:t>➀ </a:t>
            </a:r>
            <a:r>
              <a:rPr sz="800" b="0" dirty="0">
                <a:latin typeface="KoPub돋움체 Light"/>
                <a:cs typeface="KoPub돋움체 Light"/>
              </a:rPr>
              <a:t>미래부</a:t>
            </a:r>
            <a:r>
              <a:rPr sz="800" b="0" spc="-75" dirty="0">
                <a:latin typeface="KoPub돋움체 Light"/>
                <a:cs typeface="KoPub돋움체 Light"/>
              </a:rPr>
              <a:t>『</a:t>
            </a:r>
            <a:r>
              <a:rPr sz="800" b="0" dirty="0">
                <a:latin typeface="KoPub돋움체 Light"/>
                <a:cs typeface="KoPub돋움체 Light"/>
              </a:rPr>
              <a:t>거짓으로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표시된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전화번호로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인한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이용자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피해</a:t>
            </a:r>
            <a:r>
              <a:rPr sz="800" b="0" spc="4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등에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관한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세부지침</a:t>
            </a:r>
            <a:r>
              <a:rPr sz="800" b="0" spc="-20" dirty="0">
                <a:latin typeface="KoPub돋움체 Light"/>
                <a:cs typeface="KoPub돋움체 Light"/>
              </a:rPr>
              <a:t>』 </a:t>
            </a:r>
            <a:r>
              <a:rPr sz="800" b="0" dirty="0">
                <a:latin typeface="KoPub돋움체 Light"/>
                <a:cs typeface="KoPub돋움체 Light"/>
              </a:rPr>
              <a:t>제19조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1항에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의거하여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미래창조과학부</a:t>
            </a:r>
            <a:r>
              <a:rPr sz="800" b="0" spc="4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또는</a:t>
            </a:r>
            <a:r>
              <a:rPr sz="800" b="0" spc="35" dirty="0">
                <a:latin typeface="KoPub돋움체 Light"/>
                <a:cs typeface="KoPub돋움체 Light"/>
              </a:rPr>
              <a:t> </a:t>
            </a:r>
            <a:r>
              <a:rPr sz="800" b="0" spc="-10" dirty="0">
                <a:latin typeface="KoPub돋움체 Light"/>
                <a:cs typeface="KoPub돋움체 Light"/>
              </a:rPr>
              <a:t>중앙전파관리소</a:t>
            </a:r>
            <a:r>
              <a:rPr sz="800" b="0" spc="10" dirty="0">
                <a:latin typeface="KoPub돋움체 Light"/>
                <a:cs typeface="KoPub돋움체 Light"/>
              </a:rPr>
              <a:t>, </a:t>
            </a:r>
            <a:r>
              <a:rPr sz="800" b="0" spc="-10" dirty="0">
                <a:latin typeface="KoPub돋움체 Light"/>
                <a:cs typeface="KoPub돋움체 Light"/>
              </a:rPr>
              <a:t>한국인터넷진흥원 (KISA)에서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이용정지를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요청한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경우에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아래와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같이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서비스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이용을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정지할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있다.</a:t>
            </a:r>
            <a:endParaRPr sz="800">
              <a:latin typeface="KoPub돋움체 Light"/>
              <a:cs typeface="KoPub돋움체 Light"/>
            </a:endParaRPr>
          </a:p>
          <a:p>
            <a:pPr marL="78740" indent="-66675">
              <a:lnSpc>
                <a:spcPct val="100000"/>
              </a:lnSpc>
              <a:spcBef>
                <a:spcPts val="40"/>
              </a:spcBef>
              <a:buChar char="-"/>
              <a:tabLst>
                <a:tab pos="7937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웹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spc="-100" dirty="0">
                <a:latin typeface="KoPub돋움체 Light"/>
                <a:cs typeface="KoPub돋움체 Light"/>
              </a:rPr>
              <a:t>: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회원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계정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잠금</a:t>
            </a:r>
            <a:endParaRPr sz="800">
              <a:latin typeface="KoPub돋움체 Light"/>
              <a:cs typeface="KoPub돋움체 Light"/>
            </a:endParaRPr>
          </a:p>
          <a:p>
            <a:pPr marL="78740" indent="-66675">
              <a:lnSpc>
                <a:spcPct val="100000"/>
              </a:lnSpc>
              <a:spcBef>
                <a:spcPts val="40"/>
              </a:spcBef>
              <a:buChar char="-"/>
              <a:tabLst>
                <a:tab pos="7937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서버(사설문자발송장비)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spc="-100" dirty="0">
                <a:latin typeface="KoPub돋움체 Light"/>
                <a:cs typeface="KoPub돋움체 Light"/>
              </a:rPr>
              <a:t>: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최초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발송번호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변작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확인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시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전화번호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변작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발송자의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전화번호로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문자메시지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발송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차단,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2차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발송번호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변작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확인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시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서비스</a:t>
            </a:r>
            <a:r>
              <a:rPr sz="800" b="0" spc="1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중지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②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이용정지의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사유가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해소되고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재발할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우려가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없다고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판단될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경우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서비스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이용을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가능하게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할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있다.</a:t>
            </a:r>
            <a:endParaRPr sz="800">
              <a:latin typeface="KoPub돋움체 Light"/>
              <a:cs typeface="KoPub돋움체 Light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6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b="0" spc="-55" dirty="0">
                <a:latin typeface="KoPub돋움체 Light"/>
                <a:cs typeface="KoPub돋움체 Light"/>
              </a:rPr>
              <a:t>라.</a:t>
            </a:r>
            <a:r>
              <a:rPr sz="800" b="0" dirty="0">
                <a:latin typeface="KoPub돋움체 Light"/>
                <a:cs typeface="KoPub돋움체 Light"/>
              </a:rPr>
              <a:t> 계약의 </a:t>
            </a:r>
            <a:r>
              <a:rPr sz="800" b="0" spc="-25" dirty="0">
                <a:latin typeface="KoPub돋움체 Light"/>
                <a:cs typeface="KoPub돋움체 Light"/>
              </a:rPr>
              <a:t>해지</a:t>
            </a:r>
            <a:endParaRPr sz="800">
              <a:latin typeface="KoPub돋움체 Light"/>
              <a:cs typeface="KoPub돋움체 Light"/>
            </a:endParaRPr>
          </a:p>
          <a:p>
            <a:pPr marL="12700" marR="5080">
              <a:lnSpc>
                <a:spcPct val="104200"/>
              </a:lnSpc>
            </a:pPr>
            <a:r>
              <a:rPr sz="800" b="0" spc="20" dirty="0">
                <a:latin typeface="KoPub돋움체 Light"/>
                <a:cs typeface="KoPub돋움체 Light"/>
              </a:rPr>
              <a:t>➀ </a:t>
            </a:r>
            <a:r>
              <a:rPr sz="800" b="0" dirty="0">
                <a:latin typeface="KoPub돋움체 Light"/>
                <a:cs typeface="KoPub돋움체 Light"/>
              </a:rPr>
              <a:t>미래부</a:t>
            </a:r>
            <a:r>
              <a:rPr sz="800" b="0" spc="-75" dirty="0">
                <a:latin typeface="KoPub돋움체 Light"/>
                <a:cs typeface="KoPub돋움체 Light"/>
              </a:rPr>
              <a:t>『</a:t>
            </a:r>
            <a:r>
              <a:rPr sz="800" b="0" dirty="0">
                <a:latin typeface="KoPub돋움체 Light"/>
                <a:cs typeface="KoPub돋움체 Light"/>
              </a:rPr>
              <a:t>거짓으로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표시된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전화번호로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인한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이용자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피해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등에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관한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세부지침</a:t>
            </a:r>
            <a:r>
              <a:rPr sz="800" b="0" spc="-15" dirty="0">
                <a:latin typeface="KoPub돋움체 Light"/>
                <a:cs typeface="KoPub돋움체 Light"/>
              </a:rPr>
              <a:t>』 </a:t>
            </a:r>
            <a:r>
              <a:rPr sz="800" b="0" dirty="0">
                <a:latin typeface="KoPub돋움체 Light"/>
                <a:cs typeface="KoPub돋움체 Light"/>
              </a:rPr>
              <a:t>제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21조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2항에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의거하여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이용고객이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다음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중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하나에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해당하는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경우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계약을</a:t>
            </a:r>
            <a:r>
              <a:rPr sz="800" b="0" spc="4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해지 </a:t>
            </a:r>
            <a:r>
              <a:rPr sz="800" b="0" dirty="0">
                <a:latin typeface="KoPub돋움체 Light"/>
                <a:cs typeface="KoPub돋움체 Light"/>
              </a:rPr>
              <a:t>할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spc="-20" dirty="0">
                <a:latin typeface="KoPub돋움체 Light"/>
                <a:cs typeface="KoPub돋움체 Light"/>
              </a:rPr>
              <a:t>있으며,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그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사실을 이용고객에 </a:t>
            </a:r>
            <a:r>
              <a:rPr sz="800" b="0" spc="-20" dirty="0">
                <a:latin typeface="KoPub돋움체 Light"/>
                <a:cs typeface="KoPub돋움체 Light"/>
              </a:rPr>
              <a:t>통지한다.</a:t>
            </a:r>
            <a:endParaRPr sz="800">
              <a:latin typeface="KoPub돋움체 Light"/>
              <a:cs typeface="KoPub돋움체 Light"/>
            </a:endParaRPr>
          </a:p>
          <a:p>
            <a:pPr marL="78740" indent="-66675">
              <a:lnSpc>
                <a:spcPct val="100000"/>
              </a:lnSpc>
              <a:spcBef>
                <a:spcPts val="40"/>
              </a:spcBef>
              <a:buChar char="-"/>
              <a:tabLst>
                <a:tab pos="7937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서비스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중지 통보 후 3개월 이내에 이용고객 측의 이의신청이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없는 </a:t>
            </a:r>
            <a:r>
              <a:rPr sz="800" b="0" spc="-25" dirty="0">
                <a:latin typeface="KoPub돋움체 Light"/>
                <a:cs typeface="KoPub돋움체 Light"/>
              </a:rPr>
              <a:t>경우</a:t>
            </a:r>
            <a:endParaRPr sz="800">
              <a:latin typeface="KoPub돋움체 Light"/>
              <a:cs typeface="KoPub돋움체 Light"/>
            </a:endParaRPr>
          </a:p>
          <a:p>
            <a:pPr marL="12700" marR="4421505">
              <a:lnSpc>
                <a:spcPct val="104200"/>
              </a:lnSpc>
              <a:buChar char="-"/>
              <a:tabLst>
                <a:tab pos="79375" algn="l"/>
              </a:tabLst>
            </a:pPr>
            <a:r>
              <a:rPr sz="800" b="0" dirty="0">
                <a:latin typeface="KoPub돋움체 Light"/>
                <a:cs typeface="KoPub돋움체 Light"/>
              </a:rPr>
              <a:t>이용고객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측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이의신청에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합당한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이유가</a:t>
            </a:r>
            <a:r>
              <a:rPr sz="800" b="0" spc="10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없는</a:t>
            </a:r>
            <a:r>
              <a:rPr sz="800" b="0" spc="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경우 </a:t>
            </a:r>
            <a:r>
              <a:rPr sz="800" b="0" spc="-55" dirty="0">
                <a:latin typeface="KoPub돋움체 Light"/>
                <a:cs typeface="KoPub돋움체 Light"/>
              </a:rPr>
              <a:t>마.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서비스 제공자의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spc="-25" dirty="0">
                <a:latin typeface="KoPub돋움체 Light"/>
                <a:cs typeface="KoPub돋움체 Light"/>
              </a:rPr>
              <a:t>의무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➀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이용고객이 번호변작 전송한 사실을 확인한 </a:t>
            </a:r>
            <a:r>
              <a:rPr sz="800" b="0" spc="-45" dirty="0">
                <a:latin typeface="KoPub돋움체 Light"/>
                <a:cs typeface="KoPub돋움체 Light"/>
              </a:rPr>
              <a:t>경우,</a:t>
            </a:r>
            <a:r>
              <a:rPr sz="800" b="0" dirty="0">
                <a:latin typeface="KoPub돋움체 Light"/>
                <a:cs typeface="KoPub돋움체 Light"/>
              </a:rPr>
              <a:t> 한국인터넷진흥원 요청에 따라 관련 자료를 제공할</a:t>
            </a:r>
            <a:r>
              <a:rPr sz="800" b="0" spc="-5" dirty="0">
                <a:latin typeface="KoPub돋움체 Light"/>
                <a:cs typeface="KoPub돋움체 Light"/>
              </a:rPr>
              <a:t> </a:t>
            </a:r>
            <a:r>
              <a:rPr sz="800" b="0" dirty="0">
                <a:latin typeface="KoPub돋움체 Light"/>
                <a:cs typeface="KoPub돋움체 Light"/>
              </a:rPr>
              <a:t>수 </a:t>
            </a:r>
            <a:r>
              <a:rPr sz="800" b="0" spc="-25" dirty="0">
                <a:latin typeface="KoPub돋움체 Light"/>
                <a:cs typeface="KoPub돋움체 Light"/>
              </a:rPr>
              <a:t>있다.</a:t>
            </a:r>
            <a:endParaRPr sz="800">
              <a:latin typeface="KoPub돋움체 Light"/>
              <a:cs typeface="KoPub돋움체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KoPub돋움체 Light"/>
                <a:cs typeface="KoPub돋움체 Light"/>
              </a:rPr>
              <a:t>② 관련 자료 제공을 위해 발신번호 사전등록한 이력 및 차단한 통신 이력을 최소 1년간 보관 </a:t>
            </a:r>
            <a:r>
              <a:rPr sz="800" b="0" spc="-25" dirty="0">
                <a:latin typeface="KoPub돋움체 Light"/>
                <a:cs typeface="KoPub돋움체 Light"/>
              </a:rPr>
              <a:t>한다.</a:t>
            </a:r>
            <a:endParaRPr sz="800">
              <a:latin typeface="KoPub돋움체 Light"/>
              <a:cs typeface="KoPub돋움체 Light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360000" y="946802"/>
            <a:ext cx="2771775" cy="231140"/>
            <a:chOff x="360000" y="946802"/>
            <a:chExt cx="2771775" cy="231140"/>
          </a:xfrm>
        </p:grpSpPr>
        <p:sp>
          <p:nvSpPr>
            <p:cNvPr id="41" name="object 41"/>
            <p:cNvSpPr/>
            <p:nvPr/>
          </p:nvSpPr>
          <p:spPr>
            <a:xfrm>
              <a:off x="360000" y="946802"/>
              <a:ext cx="2771775" cy="231140"/>
            </a:xfrm>
            <a:custGeom>
              <a:avLst/>
              <a:gdLst/>
              <a:ahLst/>
              <a:cxnLst/>
              <a:rect l="l" t="t" r="r" b="b"/>
              <a:pathLst>
                <a:path w="2771775" h="231140">
                  <a:moveTo>
                    <a:pt x="2656319" y="0"/>
                  </a:moveTo>
                  <a:lnTo>
                    <a:pt x="0" y="0"/>
                  </a:lnTo>
                  <a:lnTo>
                    <a:pt x="0" y="230644"/>
                  </a:lnTo>
                  <a:lnTo>
                    <a:pt x="2771635" y="230644"/>
                  </a:lnTo>
                  <a:lnTo>
                    <a:pt x="2771635" y="115316"/>
                  </a:lnTo>
                  <a:lnTo>
                    <a:pt x="2762573" y="70428"/>
                  </a:lnTo>
                  <a:lnTo>
                    <a:pt x="2737861" y="33774"/>
                  </a:lnTo>
                  <a:lnTo>
                    <a:pt x="2701206" y="9061"/>
                  </a:lnTo>
                  <a:lnTo>
                    <a:pt x="2656319" y="0"/>
                  </a:lnTo>
                  <a:close/>
                </a:path>
              </a:pathLst>
            </a:custGeom>
            <a:solidFill>
              <a:srgbClr val="BE0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85400" y="983480"/>
              <a:ext cx="273050" cy="161290"/>
            </a:xfrm>
            <a:custGeom>
              <a:avLst/>
              <a:gdLst/>
              <a:ahLst/>
              <a:cxnLst/>
              <a:rect l="l" t="t" r="r" b="b"/>
              <a:pathLst>
                <a:path w="273050" h="161290">
                  <a:moveTo>
                    <a:pt x="192074" y="0"/>
                  </a:moveTo>
                  <a:lnTo>
                    <a:pt x="0" y="0"/>
                  </a:lnTo>
                  <a:lnTo>
                    <a:pt x="0" y="160883"/>
                  </a:lnTo>
                  <a:lnTo>
                    <a:pt x="192074" y="160883"/>
                  </a:lnTo>
                  <a:lnTo>
                    <a:pt x="223385" y="154561"/>
                  </a:lnTo>
                  <a:lnTo>
                    <a:pt x="248954" y="137321"/>
                  </a:lnTo>
                  <a:lnTo>
                    <a:pt x="266194" y="111752"/>
                  </a:lnTo>
                  <a:lnTo>
                    <a:pt x="272516" y="80441"/>
                  </a:lnTo>
                  <a:lnTo>
                    <a:pt x="266194" y="49131"/>
                  </a:lnTo>
                  <a:lnTo>
                    <a:pt x="248954" y="23561"/>
                  </a:lnTo>
                  <a:lnTo>
                    <a:pt x="223385" y="6321"/>
                  </a:lnTo>
                  <a:lnTo>
                    <a:pt x="1920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421815" y="972722"/>
            <a:ext cx="2395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7500" algn="l"/>
              </a:tabLst>
            </a:pPr>
            <a:r>
              <a:rPr sz="1050" b="1" spc="-37" baseline="3968" dirty="0">
                <a:solidFill>
                  <a:srgbClr val="BE006A"/>
                </a:solidFill>
                <a:latin typeface="에스코어 드림 6 Bold"/>
                <a:cs typeface="에스코어 드림 6 Bold"/>
              </a:rPr>
              <a:t>필수</a:t>
            </a:r>
            <a:r>
              <a:rPr sz="1050" b="1" baseline="3968" dirty="0">
                <a:solidFill>
                  <a:srgbClr val="BE006A"/>
                </a:solidFill>
                <a:latin typeface="에스코어 드림 6 Bold"/>
                <a:cs typeface="에스코어 드림 6 Bold"/>
              </a:rPr>
              <a:t>	</a:t>
            </a:r>
            <a:r>
              <a:rPr sz="900" b="1" spc="-40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스팸메시지</a:t>
            </a:r>
            <a:r>
              <a:rPr sz="900" b="1" spc="-30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900" b="1" spc="-50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관리/이용고객</a:t>
            </a:r>
            <a:r>
              <a:rPr sz="900" b="1" spc="-2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900" b="1" spc="-3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책임에</a:t>
            </a:r>
            <a:r>
              <a:rPr sz="900" b="1" spc="-2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900" b="1" spc="-3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대한</a:t>
            </a:r>
            <a:r>
              <a:rPr sz="900" b="1" spc="-2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동의</a:t>
            </a:r>
            <a:endParaRPr sz="900">
              <a:latin typeface="에스코어 드림 6 Bold"/>
              <a:cs typeface="에스코어 드림 6 Bol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16492" y="986581"/>
            <a:ext cx="27095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본인은</a:t>
            </a:r>
            <a:r>
              <a:rPr sz="1350" b="0" spc="22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하기</a:t>
            </a:r>
            <a:r>
              <a:rPr sz="1350" b="0" spc="3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내용에</a:t>
            </a:r>
            <a:r>
              <a:rPr sz="1350" b="0" spc="3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충분히</a:t>
            </a:r>
            <a:r>
              <a:rPr sz="1350" b="0" spc="22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이해하고</a:t>
            </a:r>
            <a:r>
              <a:rPr sz="1350" b="0" spc="3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동의합니다.</a:t>
            </a:r>
            <a:r>
              <a:rPr sz="1350" b="0" spc="202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 </a:t>
            </a:r>
            <a:r>
              <a:rPr sz="10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□</a:t>
            </a:r>
            <a:r>
              <a:rPr sz="10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spc="-37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동의</a:t>
            </a:r>
            <a:endParaRPr sz="1350" baseline="3086">
              <a:latin typeface="KoPub돋움체 Light"/>
              <a:cs typeface="KoPub돋움체 Light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360000" y="4624204"/>
            <a:ext cx="2178050" cy="231140"/>
            <a:chOff x="360000" y="4624204"/>
            <a:chExt cx="2178050" cy="231140"/>
          </a:xfrm>
        </p:grpSpPr>
        <p:sp>
          <p:nvSpPr>
            <p:cNvPr id="46" name="object 46"/>
            <p:cNvSpPr/>
            <p:nvPr/>
          </p:nvSpPr>
          <p:spPr>
            <a:xfrm>
              <a:off x="360000" y="4624204"/>
              <a:ext cx="2178050" cy="231140"/>
            </a:xfrm>
            <a:custGeom>
              <a:avLst/>
              <a:gdLst/>
              <a:ahLst/>
              <a:cxnLst/>
              <a:rect l="l" t="t" r="r" b="b"/>
              <a:pathLst>
                <a:path w="2178050" h="231139">
                  <a:moveTo>
                    <a:pt x="2062480" y="0"/>
                  </a:moveTo>
                  <a:lnTo>
                    <a:pt x="0" y="0"/>
                  </a:lnTo>
                  <a:lnTo>
                    <a:pt x="0" y="230644"/>
                  </a:lnTo>
                  <a:lnTo>
                    <a:pt x="2177796" y="230644"/>
                  </a:lnTo>
                  <a:lnTo>
                    <a:pt x="2177796" y="115316"/>
                  </a:lnTo>
                  <a:lnTo>
                    <a:pt x="2168734" y="70428"/>
                  </a:lnTo>
                  <a:lnTo>
                    <a:pt x="2144021" y="33774"/>
                  </a:lnTo>
                  <a:lnTo>
                    <a:pt x="2107367" y="9061"/>
                  </a:lnTo>
                  <a:lnTo>
                    <a:pt x="2062480" y="0"/>
                  </a:lnTo>
                  <a:close/>
                </a:path>
              </a:pathLst>
            </a:custGeom>
            <a:solidFill>
              <a:srgbClr val="BE00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85399" y="4658764"/>
              <a:ext cx="273050" cy="163195"/>
            </a:xfrm>
            <a:custGeom>
              <a:avLst/>
              <a:gdLst/>
              <a:ahLst/>
              <a:cxnLst/>
              <a:rect l="l" t="t" r="r" b="b"/>
              <a:pathLst>
                <a:path w="273050" h="163195">
                  <a:moveTo>
                    <a:pt x="191008" y="0"/>
                  </a:moveTo>
                  <a:lnTo>
                    <a:pt x="0" y="0"/>
                  </a:lnTo>
                  <a:lnTo>
                    <a:pt x="0" y="163004"/>
                  </a:lnTo>
                  <a:lnTo>
                    <a:pt x="191008" y="163004"/>
                  </a:lnTo>
                  <a:lnTo>
                    <a:pt x="222737" y="156599"/>
                  </a:lnTo>
                  <a:lnTo>
                    <a:pt x="248645" y="139133"/>
                  </a:lnTo>
                  <a:lnTo>
                    <a:pt x="266112" y="113225"/>
                  </a:lnTo>
                  <a:lnTo>
                    <a:pt x="272516" y="81495"/>
                  </a:lnTo>
                  <a:lnTo>
                    <a:pt x="266112" y="49774"/>
                  </a:lnTo>
                  <a:lnTo>
                    <a:pt x="248645" y="23869"/>
                  </a:lnTo>
                  <a:lnTo>
                    <a:pt x="222737" y="6404"/>
                  </a:lnTo>
                  <a:lnTo>
                    <a:pt x="191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419440" y="4650123"/>
            <a:ext cx="1791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7500" algn="l"/>
              </a:tabLst>
            </a:pPr>
            <a:r>
              <a:rPr sz="1050" b="1" spc="-37" baseline="3968" dirty="0">
                <a:solidFill>
                  <a:srgbClr val="BE006A"/>
                </a:solidFill>
                <a:latin typeface="에스코어 드림 6 Bold"/>
                <a:cs typeface="에스코어 드림 6 Bold"/>
              </a:rPr>
              <a:t>필수</a:t>
            </a:r>
            <a:r>
              <a:rPr sz="1050" b="1" baseline="3968" dirty="0">
                <a:solidFill>
                  <a:srgbClr val="BE006A"/>
                </a:solidFill>
                <a:latin typeface="에스코어 드림 6 Bold"/>
                <a:cs typeface="에스코어 드림 6 Bold"/>
              </a:rPr>
              <a:t>	</a:t>
            </a:r>
            <a:r>
              <a:rPr sz="900" b="1" spc="-4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발신번호</a:t>
            </a:r>
            <a:r>
              <a:rPr sz="900" b="1" spc="-20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900" b="1" spc="-40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뱐작방지에</a:t>
            </a:r>
            <a:r>
              <a:rPr sz="900" b="1" spc="-2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900" b="1" spc="-3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대한</a:t>
            </a:r>
            <a:r>
              <a:rPr sz="900" b="1" spc="-20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 </a:t>
            </a:r>
            <a:r>
              <a:rPr sz="900" b="1" spc="-25" dirty="0">
                <a:solidFill>
                  <a:srgbClr val="FFFFFF"/>
                </a:solidFill>
                <a:latin typeface="에스코어 드림 6 Bold"/>
                <a:cs typeface="에스코어 드림 6 Bold"/>
              </a:rPr>
              <a:t>동의</a:t>
            </a:r>
            <a:endParaRPr sz="900">
              <a:latin typeface="에스코어 드림 6 Bold"/>
              <a:cs typeface="에스코어 드림 6 Bold"/>
            </a:endParaRPr>
          </a:p>
        </p:txBody>
      </p:sp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356825" y="8769556"/>
          <a:ext cx="6831330" cy="4229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2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6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90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상기</a:t>
                      </a:r>
                      <a:r>
                        <a:rPr sz="1000" b="0" spc="5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□에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체크한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항목에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대해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충분한</a:t>
                      </a:r>
                      <a:r>
                        <a:rPr sz="1000" b="0" spc="5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설명을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듣고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이해하며</a:t>
                      </a:r>
                      <a:r>
                        <a:rPr sz="1000" b="0" spc="55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BE006A"/>
                          </a:solidFill>
                          <a:latin typeface="KoPub돋움체 Light"/>
                          <a:cs typeface="KoPub돋움체 Light"/>
                        </a:rPr>
                        <a:t>동의합니다.</a:t>
                      </a:r>
                      <a:endParaRPr sz="1000">
                        <a:latin typeface="KoPub돋움체 Light"/>
                        <a:cs typeface="KoPub돋움체 Light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BE006A"/>
                      </a:solidFill>
                      <a:prstDash val="solid"/>
                    </a:lnL>
                    <a:lnT w="6350">
                      <a:solidFill>
                        <a:srgbClr val="BE006A"/>
                      </a:solidFill>
                      <a:prstDash val="solid"/>
                    </a:lnT>
                    <a:lnB w="6350">
                      <a:solidFill>
                        <a:srgbClr val="BE006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신청인</a:t>
                      </a:r>
                      <a:endParaRPr sz="1000">
                        <a:latin typeface="에스코어 드림 6 Bold"/>
                        <a:cs typeface="에스코어 드림 6 Bold"/>
                      </a:endParaRPr>
                    </a:p>
                    <a:p>
                      <a:pPr marR="3048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700" b="1" spc="-40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가입자/대리인</a:t>
                      </a:r>
                      <a:r>
                        <a:rPr sz="700" b="1" spc="-10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 </a:t>
                      </a:r>
                      <a:r>
                        <a:rPr sz="700" b="1" spc="-25" dirty="0">
                          <a:solidFill>
                            <a:srgbClr val="FFFFFF"/>
                          </a:solidFill>
                          <a:latin typeface="에스코어 드림 6 Bold"/>
                          <a:cs typeface="에스코어 드림 6 Bold"/>
                        </a:rPr>
                        <a:t>이름</a:t>
                      </a:r>
                      <a:endParaRPr sz="700">
                        <a:latin typeface="에스코어 드림 6 Bold"/>
                        <a:cs typeface="에스코어 드림 6 Bold"/>
                      </a:endParaRPr>
                    </a:p>
                  </a:txBody>
                  <a:tcPr marL="0" marR="0" marT="59690" marB="0">
                    <a:solidFill>
                      <a:srgbClr val="BE00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48260" algn="r">
                        <a:lnSpc>
                          <a:spcPct val="100000"/>
                        </a:lnSpc>
                      </a:pPr>
                      <a:r>
                        <a:rPr sz="700" b="0" spc="-20" dirty="0">
                          <a:latin typeface="KoPub돋움체 Light"/>
                          <a:cs typeface="KoPub돋움체 Light"/>
                        </a:rPr>
                        <a:t>서명/인</a:t>
                      </a:r>
                      <a:endParaRPr sz="700">
                        <a:latin typeface="KoPub돋움체 Light"/>
                        <a:cs typeface="KoPub돋움체 Light"/>
                      </a:endParaRPr>
                    </a:p>
                    <a:p>
                      <a:pPr marL="12598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※</a:t>
                      </a:r>
                      <a:r>
                        <a:rPr sz="500" b="0" spc="-1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법인은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3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법인인감만</a:t>
                      </a:r>
                      <a:r>
                        <a:rPr sz="500" b="0" spc="-10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 </a:t>
                      </a:r>
                      <a:r>
                        <a:rPr sz="500" b="0" spc="-25" dirty="0">
                          <a:solidFill>
                            <a:srgbClr val="727171"/>
                          </a:solidFill>
                          <a:latin typeface="에스코어 드림 3 Light"/>
                          <a:cs typeface="에스코어 드림 3 Light"/>
                        </a:rPr>
                        <a:t>허용</a:t>
                      </a:r>
                      <a:endParaRPr sz="500">
                        <a:latin typeface="에스코어 드림 3 Light"/>
                        <a:cs typeface="에스코어 드림 3 Light"/>
                      </a:endParaRPr>
                    </a:p>
                  </a:txBody>
                  <a:tcPr marL="0" marR="0" marT="5080" marB="0">
                    <a:lnR w="12700">
                      <a:solidFill>
                        <a:srgbClr val="BE006A"/>
                      </a:solidFill>
                      <a:prstDash val="solid"/>
                    </a:lnR>
                    <a:lnT w="12700">
                      <a:solidFill>
                        <a:srgbClr val="BE006A"/>
                      </a:solidFill>
                      <a:prstDash val="solid"/>
                    </a:lnT>
                    <a:lnB w="12700">
                      <a:solidFill>
                        <a:srgbClr val="BE006A"/>
                      </a:solidFill>
                      <a:prstDash val="solid"/>
                    </a:lnB>
                    <a:solidFill>
                      <a:srgbClr val="FFF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object 50"/>
          <p:cNvSpPr txBox="1"/>
          <p:nvPr/>
        </p:nvSpPr>
        <p:spPr>
          <a:xfrm>
            <a:off x="4516460" y="4662008"/>
            <a:ext cx="27095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본인은</a:t>
            </a:r>
            <a:r>
              <a:rPr sz="1350" b="0" spc="22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하기</a:t>
            </a:r>
            <a:r>
              <a:rPr sz="1350" b="0" spc="3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내용에</a:t>
            </a:r>
            <a:r>
              <a:rPr sz="1350" b="0" spc="3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충분히</a:t>
            </a:r>
            <a:r>
              <a:rPr sz="1350" b="0" spc="22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이해하고</a:t>
            </a:r>
            <a:r>
              <a:rPr sz="1350" b="0" spc="3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동의합니다.</a:t>
            </a:r>
            <a:r>
              <a:rPr sz="1350" b="0" spc="202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  </a:t>
            </a:r>
            <a:r>
              <a:rPr sz="1000" b="0" dirty="0">
                <a:solidFill>
                  <a:srgbClr val="BE006A"/>
                </a:solidFill>
                <a:latin typeface="KoPub돋움체 Light"/>
                <a:cs typeface="KoPub돋움체 Light"/>
              </a:rPr>
              <a:t>□</a:t>
            </a:r>
            <a:r>
              <a:rPr sz="1000" b="0" spc="-5" dirty="0">
                <a:solidFill>
                  <a:srgbClr val="BE006A"/>
                </a:solidFill>
                <a:latin typeface="KoPub돋움체 Light"/>
                <a:cs typeface="KoPub돋움체 Light"/>
              </a:rPr>
              <a:t> </a:t>
            </a:r>
            <a:r>
              <a:rPr sz="1350" b="0" spc="-37" baseline="3086" dirty="0">
                <a:solidFill>
                  <a:srgbClr val="BE006A"/>
                </a:solidFill>
                <a:latin typeface="KoPub돋움체 Light"/>
                <a:cs typeface="KoPub돋움체 Light"/>
              </a:rPr>
              <a:t>동의</a:t>
            </a:r>
            <a:endParaRPr sz="1350" baseline="3086">
              <a:latin typeface="KoPub돋움체 Light"/>
              <a:cs typeface="KoPub돋움체 Light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DF62C02-50A5-72A9-ADCE-DF6A1A57AFA6}"/>
              </a:ext>
            </a:extLst>
          </p:cNvPr>
          <p:cNvSpPr txBox="1"/>
          <p:nvPr/>
        </p:nvSpPr>
        <p:spPr>
          <a:xfrm>
            <a:off x="1370330" y="9428792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E993CB8-1380-A040-2263-8A2A0B9A3F1D}"/>
              </a:ext>
            </a:extLst>
          </p:cNvPr>
          <p:cNvSpPr txBox="1"/>
          <p:nvPr/>
        </p:nvSpPr>
        <p:spPr>
          <a:xfrm>
            <a:off x="4612317" y="9438742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CAF49D50-9DD9-571D-6CD1-BD9193B7CC95}"/>
              </a:ext>
            </a:extLst>
          </p:cNvPr>
          <p:cNvSpPr txBox="1"/>
          <p:nvPr/>
        </p:nvSpPr>
        <p:spPr>
          <a:xfrm>
            <a:off x="1370330" y="9903157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3B248BF9-62A4-4965-1C8D-7CDF51027D43}"/>
              </a:ext>
            </a:extLst>
          </p:cNvPr>
          <p:cNvSpPr txBox="1"/>
          <p:nvPr/>
        </p:nvSpPr>
        <p:spPr>
          <a:xfrm>
            <a:off x="4612317" y="9888125"/>
            <a:ext cx="1765304" cy="2308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endParaRPr lang="ko-KR" altLang="en-US" sz="900" dirty="0"/>
          </a:p>
        </p:txBody>
      </p:sp>
      <p:pic>
        <p:nvPicPr>
          <p:cNvPr id="136" name="object 23">
            <a:extLst>
              <a:ext uri="{FF2B5EF4-FFF2-40B4-BE49-F238E27FC236}">
                <a16:creationId xmlns:a16="http://schemas.microsoft.com/office/drawing/2014/main" id="{2A47C3CA-E842-41AD-B512-7FA59F6EBDF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66758" y="318053"/>
            <a:ext cx="575318" cy="3790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4198</Words>
  <Application>Microsoft Office PowerPoint</Application>
  <PresentationFormat>사용자 지정</PresentationFormat>
  <Paragraphs>391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KoPub</vt:lpstr>
      <vt:lpstr>KoPub돋움체 Light</vt:lpstr>
      <vt:lpstr>맑은 고딕</vt:lpstr>
      <vt:lpstr>에스코어 드림 3 Light</vt:lpstr>
      <vt:lpstr>에스코어 드림 6 Bold</vt:lpstr>
      <vt:lpstr>에스코어 드림 7 ExtraBold</vt:lpstr>
      <vt:lpstr>Calibri</vt:lpstr>
      <vt:lpstr>Times New Roman</vt:lpstr>
      <vt:lpstr>Office Theme</vt:lpstr>
      <vt:lpstr>PowerPoint 프레젠테이션</vt:lpstr>
      <vt:lpstr>PowerPoint 프레젠테이션</vt:lpstr>
      <vt:lpstr>서비스 약관 주요 내용</vt:lpstr>
      <vt:lpstr>서비스 관련 주요 안내 사항</vt:lpstr>
      <vt:lpstr>개인정보 활용동의서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신동인</dc:creator>
  <cp:lastModifiedBy>동인 신</cp:lastModifiedBy>
  <cp:revision>4</cp:revision>
  <dcterms:created xsi:type="dcterms:W3CDTF">2024-07-25T08:26:28Z</dcterms:created>
  <dcterms:modified xsi:type="dcterms:W3CDTF">2025-08-13T00:58:06Z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2023-03-15T00:00:00Z</vt:filetime>
  </property>
  <property fmtid="{D5CDD505-2E9C-101B-9397-08002B2CF9AE}" pid="3" name="Creator">
    <vt:lpwstr>Adobe InDesign 16.4 (Macintosh)</vt:lpwstr>
  </property>
  <property fmtid="{D5CDD505-2E9C-101B-9397-08002B2CF9AE}" pid="4" name="LastSaved">
    <vt:filetime>2024-07-25T00:00:00Z</vt:filetime>
  </property>
</Properties>
</file>